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6" r:id="rId3"/>
    <p:sldId id="277" r:id="rId4"/>
    <p:sldId id="279" r:id="rId5"/>
    <p:sldId id="281" r:id="rId6"/>
    <p:sldId id="278" r:id="rId7"/>
    <p:sldId id="280" r:id="rId8"/>
    <p:sldId id="283" r:id="rId9"/>
    <p:sldId id="282" r:id="rId10"/>
    <p:sldId id="288" r:id="rId11"/>
    <p:sldId id="289" r:id="rId12"/>
    <p:sldId id="286" r:id="rId13"/>
    <p:sldId id="28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67"/>
    <a:srgbClr val="00542A"/>
    <a:srgbClr val="00427A"/>
    <a:srgbClr val="00FFFF"/>
    <a:srgbClr val="BFD73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34047-96CD-4C89-BED8-01B6E24FA81D}" v="4" dt="2024-12-11T14:16:28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704"/>
  </p:normalViewPr>
  <p:slideViewPr>
    <p:cSldViewPr snapToGrid="0">
      <p:cViewPr varScale="1">
        <p:scale>
          <a:sx n="119" d="100"/>
          <a:sy n="119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5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Thielsen" userId="1f7139b3-bf9d-4630-a205-7de46172e60e" providerId="ADAL" clId="{9BBCFB0D-B399-46B7-A3B0-0AA28127F651}"/>
    <pc:docChg chg="modSld">
      <pc:chgData name="René Thielsen" userId="1f7139b3-bf9d-4630-a205-7de46172e60e" providerId="ADAL" clId="{9BBCFB0D-B399-46B7-A3B0-0AA28127F651}" dt="2024-12-10T11:44:04.923" v="0" actId="20577"/>
      <pc:docMkLst>
        <pc:docMk/>
      </pc:docMkLst>
      <pc:sldChg chg="modSp mod">
        <pc:chgData name="René Thielsen" userId="1f7139b3-bf9d-4630-a205-7de46172e60e" providerId="ADAL" clId="{9BBCFB0D-B399-46B7-A3B0-0AA28127F651}" dt="2024-12-10T11:44:04.923" v="0" actId="20577"/>
        <pc:sldMkLst>
          <pc:docMk/>
          <pc:sldMk cId="205732003" sldId="263"/>
        </pc:sldMkLst>
        <pc:spChg chg="mod">
          <ac:chgData name="René Thielsen" userId="1f7139b3-bf9d-4630-a205-7de46172e60e" providerId="ADAL" clId="{9BBCFB0D-B399-46B7-A3B0-0AA28127F651}" dt="2024-12-10T11:44:04.923" v="0" actId="20577"/>
          <ac:spMkLst>
            <pc:docMk/>
            <pc:sldMk cId="205732003" sldId="263"/>
            <ac:spMk id="6" creationId="{B3076E80-30BA-1F3D-A253-BDC1E497EE02}"/>
          </ac:spMkLst>
        </pc:spChg>
      </pc:sldChg>
    </pc:docChg>
  </pc:docChgLst>
  <pc:docChgLst>
    <pc:chgData name="René Thielsen" userId="1f7139b3-bf9d-4630-a205-7de46172e60e" providerId="ADAL" clId="{6F734047-96CD-4C89-BED8-01B6E24FA81D}"/>
    <pc:docChg chg="modSld">
      <pc:chgData name="René Thielsen" userId="1f7139b3-bf9d-4630-a205-7de46172e60e" providerId="ADAL" clId="{6F734047-96CD-4C89-BED8-01B6E24FA81D}" dt="2024-12-11T14:16:28.536" v="3" actId="20577"/>
      <pc:docMkLst>
        <pc:docMk/>
      </pc:docMkLst>
      <pc:sldChg chg="modSp">
        <pc:chgData name="René Thielsen" userId="1f7139b3-bf9d-4630-a205-7de46172e60e" providerId="ADAL" clId="{6F734047-96CD-4C89-BED8-01B6E24FA81D}" dt="2024-12-11T14:16:28.536" v="3" actId="20577"/>
        <pc:sldMkLst>
          <pc:docMk/>
          <pc:sldMk cId="715822459" sldId="286"/>
        </pc:sldMkLst>
        <pc:graphicFrameChg chg="mod">
          <ac:chgData name="René Thielsen" userId="1f7139b3-bf9d-4630-a205-7de46172e60e" providerId="ADAL" clId="{6F734047-96CD-4C89-BED8-01B6E24FA81D}" dt="2024-12-11T14:16:28.536" v="3" actId="20577"/>
          <ac:graphicFrameMkLst>
            <pc:docMk/>
            <pc:sldMk cId="715822459" sldId="286"/>
            <ac:graphicFrameMk id="6" creationId="{7FA8BB89-2304-EEEA-DB5A-B92D994069F3}"/>
          </ac:graphicFrameMkLst>
        </pc:graphicFrameChg>
      </pc:sldChg>
    </pc:docChg>
  </pc:docChgLst>
  <pc:docChgLst>
    <pc:chgData name="René Thielsen" userId="1f7139b3-bf9d-4630-a205-7de46172e60e" providerId="ADAL" clId="{5BCFD7D5-3DAE-4714-A5D2-0F90893E6BBE}"/>
    <pc:docChg chg="custSel addSld modSld">
      <pc:chgData name="René Thielsen" userId="1f7139b3-bf9d-4630-a205-7de46172e60e" providerId="ADAL" clId="{5BCFD7D5-3DAE-4714-A5D2-0F90893E6BBE}" dt="2024-11-26T11:44:42.986" v="704"/>
      <pc:docMkLst>
        <pc:docMk/>
      </pc:docMkLst>
      <pc:sldChg chg="modSp mod">
        <pc:chgData name="René Thielsen" userId="1f7139b3-bf9d-4630-a205-7de46172e60e" providerId="ADAL" clId="{5BCFD7D5-3DAE-4714-A5D2-0F90893E6BBE}" dt="2024-11-26T09:49:47.572" v="42" actId="207"/>
        <pc:sldMkLst>
          <pc:docMk/>
          <pc:sldMk cId="3463102998" sldId="280"/>
        </pc:sldMkLst>
        <pc:graphicFrameChg chg="modGraphic">
          <ac:chgData name="René Thielsen" userId="1f7139b3-bf9d-4630-a205-7de46172e60e" providerId="ADAL" clId="{5BCFD7D5-3DAE-4714-A5D2-0F90893E6BBE}" dt="2024-11-26T09:49:47.572" v="42" actId="207"/>
          <ac:graphicFrameMkLst>
            <pc:docMk/>
            <pc:sldMk cId="3463102998" sldId="280"/>
            <ac:graphicFrameMk id="4" creationId="{E28DF0CC-EC91-A057-653D-9FEEA3D643BF}"/>
          </ac:graphicFrameMkLst>
        </pc:graphicFrameChg>
      </pc:sldChg>
      <pc:sldChg chg="modSp new mod">
        <pc:chgData name="René Thielsen" userId="1f7139b3-bf9d-4630-a205-7de46172e60e" providerId="ADAL" clId="{5BCFD7D5-3DAE-4714-A5D2-0F90893E6BBE}" dt="2024-11-26T09:55:56.188" v="703" actId="115"/>
        <pc:sldMkLst>
          <pc:docMk/>
          <pc:sldMk cId="2309341997" sldId="288"/>
        </pc:sldMkLst>
        <pc:spChg chg="mod">
          <ac:chgData name="René Thielsen" userId="1f7139b3-bf9d-4630-a205-7de46172e60e" providerId="ADAL" clId="{5BCFD7D5-3DAE-4714-A5D2-0F90893E6BBE}" dt="2024-11-26T09:50:37.330" v="81" actId="20577"/>
          <ac:spMkLst>
            <pc:docMk/>
            <pc:sldMk cId="2309341997" sldId="288"/>
            <ac:spMk id="4" creationId="{604B058D-B95E-14B0-D4FE-0CB1511896B2}"/>
          </ac:spMkLst>
        </pc:spChg>
        <pc:spChg chg="mod">
          <ac:chgData name="René Thielsen" userId="1f7139b3-bf9d-4630-a205-7de46172e60e" providerId="ADAL" clId="{5BCFD7D5-3DAE-4714-A5D2-0F90893E6BBE}" dt="2024-11-26T09:55:56.188" v="703" actId="115"/>
          <ac:spMkLst>
            <pc:docMk/>
            <pc:sldMk cId="2309341997" sldId="288"/>
            <ac:spMk id="5" creationId="{7DB38480-B311-4E16-4291-6493E40C6B36}"/>
          </ac:spMkLst>
        </pc:spChg>
      </pc:sldChg>
      <pc:sldChg chg="add">
        <pc:chgData name="René Thielsen" userId="1f7139b3-bf9d-4630-a205-7de46172e60e" providerId="ADAL" clId="{5BCFD7D5-3DAE-4714-A5D2-0F90893E6BBE}" dt="2024-11-26T11:44:42.986" v="704"/>
        <pc:sldMkLst>
          <pc:docMk/>
          <pc:sldMk cId="1151557606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25683-6AD2-434B-AB92-4CD69EF3DCC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071788F-1235-4653-A797-6AD90C98CD36}">
      <dgm:prSet phldrT="[Tekst]"/>
      <dgm:spPr/>
      <dgm:t>
        <a:bodyPr/>
        <a:lstStyle/>
        <a:p>
          <a:r>
            <a:rPr lang="da-DK"/>
            <a:t>17. December 2024 -Lov forventes vedtaget</a:t>
          </a:r>
        </a:p>
      </dgm:t>
    </dgm:pt>
    <dgm:pt modelId="{CCEBC828-F165-4AAD-997F-FD5B5C9F2703}" type="parTrans" cxnId="{39B22051-22DB-4221-BDC9-9F3FBE665954}">
      <dgm:prSet/>
      <dgm:spPr/>
      <dgm:t>
        <a:bodyPr/>
        <a:lstStyle/>
        <a:p>
          <a:endParaRPr lang="da-DK"/>
        </a:p>
      </dgm:t>
    </dgm:pt>
    <dgm:pt modelId="{1AE2E63E-6279-4475-B01C-40CF4B35B720}" type="sibTrans" cxnId="{39B22051-22DB-4221-BDC9-9F3FBE665954}">
      <dgm:prSet/>
      <dgm:spPr/>
      <dgm:t>
        <a:bodyPr/>
        <a:lstStyle/>
        <a:p>
          <a:endParaRPr lang="da-DK"/>
        </a:p>
      </dgm:t>
    </dgm:pt>
    <dgm:pt modelId="{96A78041-61F1-4C76-9AF3-A1F0C4EC9BE9}">
      <dgm:prSet phldrT="[Tekst]"/>
      <dgm:spPr/>
      <dgm:t>
        <a:bodyPr/>
        <a:lstStyle/>
        <a:p>
          <a:r>
            <a:rPr lang="da-DK"/>
            <a:t>5. Januar 2025 -Orienteringsbrev sendes ud</a:t>
          </a:r>
        </a:p>
      </dgm:t>
    </dgm:pt>
    <dgm:pt modelId="{B7B94592-9B7A-404F-ABD9-9F2CCBFC93EE}" type="parTrans" cxnId="{29DE297B-FD19-4C16-B316-ED518E3253F3}">
      <dgm:prSet/>
      <dgm:spPr/>
      <dgm:t>
        <a:bodyPr/>
        <a:lstStyle/>
        <a:p>
          <a:endParaRPr lang="da-DK"/>
        </a:p>
      </dgm:t>
    </dgm:pt>
    <dgm:pt modelId="{737D365E-3F7B-4A79-B6B4-1F6455C38884}" type="sibTrans" cxnId="{29DE297B-FD19-4C16-B316-ED518E3253F3}">
      <dgm:prSet/>
      <dgm:spPr/>
      <dgm:t>
        <a:bodyPr/>
        <a:lstStyle/>
        <a:p>
          <a:endParaRPr lang="da-DK"/>
        </a:p>
      </dgm:t>
    </dgm:pt>
    <dgm:pt modelId="{A45CA7E6-2407-4E01-86E3-3571FFA0526F}">
      <dgm:prSet phldrT="[Tekst]"/>
      <dgm:spPr/>
      <dgm:t>
        <a:bodyPr/>
        <a:lstStyle/>
        <a:p>
          <a:r>
            <a:rPr lang="da-DK"/>
            <a:t>Uge 8 2025 – alle sager gennemgås</a:t>
          </a:r>
        </a:p>
      </dgm:t>
    </dgm:pt>
    <dgm:pt modelId="{7D4B9A7B-4286-4D4E-816E-ABE331CC63BD}" type="parTrans" cxnId="{0A787B6A-79A7-4B9C-AA7B-289683E892CB}">
      <dgm:prSet/>
      <dgm:spPr/>
      <dgm:t>
        <a:bodyPr/>
        <a:lstStyle/>
        <a:p>
          <a:endParaRPr lang="da-DK"/>
        </a:p>
      </dgm:t>
    </dgm:pt>
    <dgm:pt modelId="{CD0C62A1-AA76-4DB9-AB30-DF0D92915763}" type="sibTrans" cxnId="{0A787B6A-79A7-4B9C-AA7B-289683E892CB}">
      <dgm:prSet/>
      <dgm:spPr/>
      <dgm:t>
        <a:bodyPr/>
        <a:lstStyle/>
        <a:p>
          <a:endParaRPr lang="da-DK"/>
        </a:p>
      </dgm:t>
    </dgm:pt>
    <dgm:pt modelId="{BAB16E35-0911-404D-8E5E-A62E4746E360}">
      <dgm:prSet phldrT="[Tekst]"/>
      <dgm:spPr/>
      <dgm:t>
        <a:bodyPr/>
        <a:lstStyle/>
        <a:p>
          <a:r>
            <a:rPr lang="da-DK"/>
            <a:t>Uge 8 2025 – Vejledningsbreve udsendes</a:t>
          </a:r>
        </a:p>
      </dgm:t>
    </dgm:pt>
    <dgm:pt modelId="{1E2EA4E7-7359-4226-982D-BB3342C9EB0D}" type="parTrans" cxnId="{4ED888AE-1743-464C-8A8D-E2DA6C6A97CD}">
      <dgm:prSet/>
      <dgm:spPr/>
      <dgm:t>
        <a:bodyPr/>
        <a:lstStyle/>
        <a:p>
          <a:endParaRPr lang="da-DK"/>
        </a:p>
      </dgm:t>
    </dgm:pt>
    <dgm:pt modelId="{9A924B2B-379C-4A44-9AB7-EE8F5110EC4D}" type="sibTrans" cxnId="{4ED888AE-1743-464C-8A8D-E2DA6C6A97CD}">
      <dgm:prSet/>
      <dgm:spPr/>
      <dgm:t>
        <a:bodyPr/>
        <a:lstStyle/>
        <a:p>
          <a:endParaRPr lang="da-DK"/>
        </a:p>
      </dgm:t>
    </dgm:pt>
    <dgm:pt modelId="{304142A5-A0EF-4C09-9CEB-79095CDC0939}">
      <dgm:prSet phldrT="[Tekst]"/>
      <dgm:spPr/>
      <dgm:t>
        <a:bodyPr/>
        <a:lstStyle/>
        <a:p>
          <a:r>
            <a:rPr lang="da-DK"/>
            <a:t>Maj 2025 – Alle sager gennemgås igen</a:t>
          </a:r>
        </a:p>
      </dgm:t>
    </dgm:pt>
    <dgm:pt modelId="{68073B2A-BD22-4CAF-B641-C8242DFE17EA}" type="parTrans" cxnId="{E94CE50D-1047-4B8F-A2D1-F7F91BE76778}">
      <dgm:prSet/>
      <dgm:spPr/>
      <dgm:t>
        <a:bodyPr/>
        <a:lstStyle/>
        <a:p>
          <a:endParaRPr lang="da-DK"/>
        </a:p>
      </dgm:t>
    </dgm:pt>
    <dgm:pt modelId="{34F16460-F167-455B-9A4C-18D162A29152}" type="sibTrans" cxnId="{E94CE50D-1047-4B8F-A2D1-F7F91BE76778}">
      <dgm:prSet/>
      <dgm:spPr/>
      <dgm:t>
        <a:bodyPr/>
        <a:lstStyle/>
        <a:p>
          <a:endParaRPr lang="da-DK"/>
        </a:p>
      </dgm:t>
    </dgm:pt>
    <dgm:pt modelId="{BB702E8C-CC26-4528-ADB5-7D4E7379A926}">
      <dgm:prSet phldrT="[Tekst]"/>
      <dgm:spPr/>
      <dgm:t>
        <a:bodyPr/>
        <a:lstStyle/>
        <a:p>
          <a:r>
            <a:rPr lang="da-DK"/>
            <a:t>Maj 2025 – Agterskrivelser udsendes</a:t>
          </a:r>
        </a:p>
      </dgm:t>
    </dgm:pt>
    <dgm:pt modelId="{5B4FF6BD-D720-47C4-BCA0-AF1ED0C935DE}" type="parTrans" cxnId="{9B4FD30C-A801-4572-8958-74532442B9CB}">
      <dgm:prSet/>
      <dgm:spPr/>
      <dgm:t>
        <a:bodyPr/>
        <a:lstStyle/>
        <a:p>
          <a:endParaRPr lang="da-DK"/>
        </a:p>
      </dgm:t>
    </dgm:pt>
    <dgm:pt modelId="{A1B83B06-56E8-4927-B1ED-D5FF6D9AF0E8}" type="sibTrans" cxnId="{9B4FD30C-A801-4572-8958-74532442B9CB}">
      <dgm:prSet/>
      <dgm:spPr/>
      <dgm:t>
        <a:bodyPr/>
        <a:lstStyle/>
        <a:p>
          <a:endParaRPr lang="da-DK"/>
        </a:p>
      </dgm:t>
    </dgm:pt>
    <dgm:pt modelId="{D99F4EA2-D51C-44B2-9259-AEC48333DA86}">
      <dgm:prSet phldrT="[Tekst]"/>
      <dgm:spPr/>
      <dgm:t>
        <a:bodyPr/>
        <a:lstStyle/>
        <a:p>
          <a:r>
            <a:rPr lang="da-DK"/>
            <a:t>1. Juli 2025 – Loven træder i kraft</a:t>
          </a:r>
        </a:p>
      </dgm:t>
    </dgm:pt>
    <dgm:pt modelId="{EAA4631B-4BC2-44D3-8237-6A35969B11F6}" type="parTrans" cxnId="{03010467-5822-4732-87A5-D3292D955896}">
      <dgm:prSet/>
      <dgm:spPr/>
      <dgm:t>
        <a:bodyPr/>
        <a:lstStyle/>
        <a:p>
          <a:endParaRPr lang="da-DK"/>
        </a:p>
      </dgm:t>
    </dgm:pt>
    <dgm:pt modelId="{43C744F1-CE62-4559-A7D0-5F2F9CA57100}" type="sibTrans" cxnId="{03010467-5822-4732-87A5-D3292D955896}">
      <dgm:prSet/>
      <dgm:spPr/>
      <dgm:t>
        <a:bodyPr/>
        <a:lstStyle/>
        <a:p>
          <a:endParaRPr lang="da-DK"/>
        </a:p>
      </dgm:t>
    </dgm:pt>
    <dgm:pt modelId="{16B305A0-24FD-4EB4-BE7E-EAF69FF00479}" type="pres">
      <dgm:prSet presAssocID="{86A25683-6AD2-434B-AB92-4CD69EF3DCC2}" presName="Name0" presStyleCnt="0">
        <dgm:presLayoutVars>
          <dgm:dir/>
        </dgm:presLayoutVars>
      </dgm:prSet>
      <dgm:spPr/>
    </dgm:pt>
    <dgm:pt modelId="{7AB96DB3-1C1A-444A-BCA5-EAA5CEDBC581}" type="pres">
      <dgm:prSet presAssocID="{3071788F-1235-4653-A797-6AD90C98CD36}" presName="parComposite" presStyleCnt="0"/>
      <dgm:spPr/>
    </dgm:pt>
    <dgm:pt modelId="{10D6B37E-DD62-4865-9BB2-403805BF7BFF}" type="pres">
      <dgm:prSet presAssocID="{3071788F-1235-4653-A797-6AD90C98CD36}" presName="parBigCircle" presStyleLbl="node0" presStyleIdx="0" presStyleCnt="3"/>
      <dgm:spPr/>
    </dgm:pt>
    <dgm:pt modelId="{6055191C-C2DB-4DA3-A9D7-706813314E91}" type="pres">
      <dgm:prSet presAssocID="{3071788F-1235-4653-A797-6AD90C98CD36}" presName="parTx" presStyleLbl="revTx" presStyleIdx="0" presStyleCnt="11"/>
      <dgm:spPr/>
    </dgm:pt>
    <dgm:pt modelId="{96668A58-1574-4D73-8994-D1266D7C12E1}" type="pres">
      <dgm:prSet presAssocID="{3071788F-1235-4653-A797-6AD90C98CD36}" presName="bSpace" presStyleCnt="0"/>
      <dgm:spPr/>
    </dgm:pt>
    <dgm:pt modelId="{42B89B78-9F84-4122-9408-2B71F5804167}" type="pres">
      <dgm:prSet presAssocID="{3071788F-1235-4653-A797-6AD90C98CD36}" presName="parBackupNorm" presStyleCnt="0"/>
      <dgm:spPr/>
    </dgm:pt>
    <dgm:pt modelId="{61B14C45-F04E-4793-BEF5-59C57FD2C869}" type="pres">
      <dgm:prSet presAssocID="{1AE2E63E-6279-4475-B01C-40CF4B35B720}" presName="parSpace" presStyleCnt="0"/>
      <dgm:spPr/>
    </dgm:pt>
    <dgm:pt modelId="{E679CDB9-2A37-42F7-8201-D31C81B72BE2}" type="pres">
      <dgm:prSet presAssocID="{96A78041-61F1-4C76-9AF3-A1F0C4EC9BE9}" presName="desBackupLeftNorm" presStyleCnt="0"/>
      <dgm:spPr/>
    </dgm:pt>
    <dgm:pt modelId="{991A86DD-F7C7-41E4-BC81-D414035B7FE5}" type="pres">
      <dgm:prSet presAssocID="{96A78041-61F1-4C76-9AF3-A1F0C4EC9BE9}" presName="desComposite" presStyleCnt="0"/>
      <dgm:spPr/>
    </dgm:pt>
    <dgm:pt modelId="{82CB8E0B-3907-4A17-B41B-C593B858F0E1}" type="pres">
      <dgm:prSet presAssocID="{96A78041-61F1-4C76-9AF3-A1F0C4EC9BE9}" presName="desCircle" presStyleLbl="node1" presStyleIdx="0" presStyleCnt="4"/>
      <dgm:spPr/>
    </dgm:pt>
    <dgm:pt modelId="{267E609F-FB55-4622-9F6C-0A10DD5EC264}" type="pres">
      <dgm:prSet presAssocID="{96A78041-61F1-4C76-9AF3-A1F0C4EC9BE9}" presName="chTx" presStyleLbl="revTx" presStyleIdx="1" presStyleCnt="11"/>
      <dgm:spPr/>
    </dgm:pt>
    <dgm:pt modelId="{D2D81261-2FE1-4BD7-951C-2AE22F8A642A}" type="pres">
      <dgm:prSet presAssocID="{96A78041-61F1-4C76-9AF3-A1F0C4EC9BE9}" presName="desTx" presStyleLbl="revTx" presStyleIdx="2" presStyleCnt="11">
        <dgm:presLayoutVars>
          <dgm:bulletEnabled val="1"/>
        </dgm:presLayoutVars>
      </dgm:prSet>
      <dgm:spPr/>
    </dgm:pt>
    <dgm:pt modelId="{A516E984-4160-4665-A06B-95DB31EF2D3F}" type="pres">
      <dgm:prSet presAssocID="{96A78041-61F1-4C76-9AF3-A1F0C4EC9BE9}" presName="desBackupRightNorm" presStyleCnt="0"/>
      <dgm:spPr/>
    </dgm:pt>
    <dgm:pt modelId="{400A6640-8522-4F5C-B047-0DC607266C9E}" type="pres">
      <dgm:prSet presAssocID="{737D365E-3F7B-4A79-B6B4-1F6455C38884}" presName="desSpace" presStyleCnt="0"/>
      <dgm:spPr/>
    </dgm:pt>
    <dgm:pt modelId="{6C8FC72F-DB73-4AF5-9F35-41EF6D883B8A}" type="pres">
      <dgm:prSet presAssocID="{A45CA7E6-2407-4E01-86E3-3571FFA0526F}" presName="desBackupLeftNorm" presStyleCnt="0"/>
      <dgm:spPr/>
    </dgm:pt>
    <dgm:pt modelId="{3207E3ED-C6FF-4688-A5CF-59C0310FD4DE}" type="pres">
      <dgm:prSet presAssocID="{A45CA7E6-2407-4E01-86E3-3571FFA0526F}" presName="desComposite" presStyleCnt="0"/>
      <dgm:spPr/>
    </dgm:pt>
    <dgm:pt modelId="{16DF0D8F-35D6-4590-B82D-E7F9F2A5D359}" type="pres">
      <dgm:prSet presAssocID="{A45CA7E6-2407-4E01-86E3-3571FFA0526F}" presName="desCircle" presStyleLbl="node1" presStyleIdx="1" presStyleCnt="4"/>
      <dgm:spPr/>
    </dgm:pt>
    <dgm:pt modelId="{EFDDF57B-D403-4C7E-AB6A-EB73265F3984}" type="pres">
      <dgm:prSet presAssocID="{A45CA7E6-2407-4E01-86E3-3571FFA0526F}" presName="chTx" presStyleLbl="revTx" presStyleIdx="3" presStyleCnt="11"/>
      <dgm:spPr/>
    </dgm:pt>
    <dgm:pt modelId="{EE1A87AD-EF71-4825-A68D-456DA4D4730F}" type="pres">
      <dgm:prSet presAssocID="{A45CA7E6-2407-4E01-86E3-3571FFA0526F}" presName="desTx" presStyleLbl="revTx" presStyleIdx="4" presStyleCnt="11">
        <dgm:presLayoutVars>
          <dgm:bulletEnabled val="1"/>
        </dgm:presLayoutVars>
      </dgm:prSet>
      <dgm:spPr/>
    </dgm:pt>
    <dgm:pt modelId="{C8A7879D-9D04-49EB-8F5B-98E34960DB5A}" type="pres">
      <dgm:prSet presAssocID="{A45CA7E6-2407-4E01-86E3-3571FFA0526F}" presName="desBackupRightNorm" presStyleCnt="0"/>
      <dgm:spPr/>
    </dgm:pt>
    <dgm:pt modelId="{A889B940-90D0-4017-9D5C-76E151AEB4B1}" type="pres">
      <dgm:prSet presAssocID="{CD0C62A1-AA76-4DB9-AB30-DF0D92915763}" presName="desSpace" presStyleCnt="0"/>
      <dgm:spPr/>
    </dgm:pt>
    <dgm:pt modelId="{EF2735CF-BABB-4360-B243-9D775073BA6F}" type="pres">
      <dgm:prSet presAssocID="{BAB16E35-0911-404D-8E5E-A62E4746E360}" presName="parComposite" presStyleCnt="0"/>
      <dgm:spPr/>
    </dgm:pt>
    <dgm:pt modelId="{3E598932-BF1A-404B-9F69-793302E22930}" type="pres">
      <dgm:prSet presAssocID="{BAB16E35-0911-404D-8E5E-A62E4746E360}" presName="parBigCircle" presStyleLbl="node0" presStyleIdx="1" presStyleCnt="3"/>
      <dgm:spPr/>
    </dgm:pt>
    <dgm:pt modelId="{7ACC78CC-6A23-4C5D-8E3C-E26AD867B732}" type="pres">
      <dgm:prSet presAssocID="{BAB16E35-0911-404D-8E5E-A62E4746E360}" presName="parTx" presStyleLbl="revTx" presStyleIdx="5" presStyleCnt="11"/>
      <dgm:spPr/>
    </dgm:pt>
    <dgm:pt modelId="{C115475D-428A-4AB3-BCBD-026C3DAD30EE}" type="pres">
      <dgm:prSet presAssocID="{BAB16E35-0911-404D-8E5E-A62E4746E360}" presName="bSpace" presStyleCnt="0"/>
      <dgm:spPr/>
    </dgm:pt>
    <dgm:pt modelId="{5743BDAD-DA75-48C7-9E50-6AF66D5C5DBB}" type="pres">
      <dgm:prSet presAssocID="{BAB16E35-0911-404D-8E5E-A62E4746E360}" presName="parBackupNorm" presStyleCnt="0"/>
      <dgm:spPr/>
    </dgm:pt>
    <dgm:pt modelId="{3DE86A13-106D-4DC8-9296-B4FD387290EA}" type="pres">
      <dgm:prSet presAssocID="{9A924B2B-379C-4A44-9AB7-EE8F5110EC4D}" presName="parSpace" presStyleCnt="0"/>
      <dgm:spPr/>
    </dgm:pt>
    <dgm:pt modelId="{0D5F41E4-6846-4A54-8BBA-5C65EE96D353}" type="pres">
      <dgm:prSet presAssocID="{304142A5-A0EF-4C09-9CEB-79095CDC0939}" presName="desBackupLeftNorm" presStyleCnt="0"/>
      <dgm:spPr/>
    </dgm:pt>
    <dgm:pt modelId="{4F230750-DDFE-4719-B800-338AFC35A9D1}" type="pres">
      <dgm:prSet presAssocID="{304142A5-A0EF-4C09-9CEB-79095CDC0939}" presName="desComposite" presStyleCnt="0"/>
      <dgm:spPr/>
    </dgm:pt>
    <dgm:pt modelId="{B84C618C-9990-4501-86B9-C28A906FC724}" type="pres">
      <dgm:prSet presAssocID="{304142A5-A0EF-4C09-9CEB-79095CDC0939}" presName="desCircle" presStyleLbl="node1" presStyleIdx="2" presStyleCnt="4"/>
      <dgm:spPr/>
    </dgm:pt>
    <dgm:pt modelId="{FA0FB129-D4B6-471E-B7EC-C3EE3F0CBDE3}" type="pres">
      <dgm:prSet presAssocID="{304142A5-A0EF-4C09-9CEB-79095CDC0939}" presName="chTx" presStyleLbl="revTx" presStyleIdx="6" presStyleCnt="11"/>
      <dgm:spPr/>
    </dgm:pt>
    <dgm:pt modelId="{B5FD9924-F7B8-487B-B5E4-4EE037581C78}" type="pres">
      <dgm:prSet presAssocID="{304142A5-A0EF-4C09-9CEB-79095CDC0939}" presName="desTx" presStyleLbl="revTx" presStyleIdx="7" presStyleCnt="11">
        <dgm:presLayoutVars>
          <dgm:bulletEnabled val="1"/>
        </dgm:presLayoutVars>
      </dgm:prSet>
      <dgm:spPr/>
    </dgm:pt>
    <dgm:pt modelId="{6CD94B4D-7425-446E-B3B7-C3F41088F942}" type="pres">
      <dgm:prSet presAssocID="{304142A5-A0EF-4C09-9CEB-79095CDC0939}" presName="desBackupRightNorm" presStyleCnt="0"/>
      <dgm:spPr/>
    </dgm:pt>
    <dgm:pt modelId="{252B838A-2E98-4FDA-A825-ABF4451DDE24}" type="pres">
      <dgm:prSet presAssocID="{34F16460-F167-455B-9A4C-18D162A29152}" presName="desSpace" presStyleCnt="0"/>
      <dgm:spPr/>
    </dgm:pt>
    <dgm:pt modelId="{9E7F6F23-872A-4C96-B951-2EC50B20B1DE}" type="pres">
      <dgm:prSet presAssocID="{BB702E8C-CC26-4528-ADB5-7D4E7379A926}" presName="desBackupLeftNorm" presStyleCnt="0"/>
      <dgm:spPr/>
    </dgm:pt>
    <dgm:pt modelId="{CCE645DA-B082-41E1-A0C3-F1489686BC19}" type="pres">
      <dgm:prSet presAssocID="{BB702E8C-CC26-4528-ADB5-7D4E7379A926}" presName="desComposite" presStyleCnt="0"/>
      <dgm:spPr/>
    </dgm:pt>
    <dgm:pt modelId="{90DD51EF-4599-4D1F-893B-54ADA2325981}" type="pres">
      <dgm:prSet presAssocID="{BB702E8C-CC26-4528-ADB5-7D4E7379A926}" presName="desCircle" presStyleLbl="node1" presStyleIdx="3" presStyleCnt="4"/>
      <dgm:spPr/>
    </dgm:pt>
    <dgm:pt modelId="{2B02C1C3-722F-4CCE-A42D-6A2E9F9129A1}" type="pres">
      <dgm:prSet presAssocID="{BB702E8C-CC26-4528-ADB5-7D4E7379A926}" presName="chTx" presStyleLbl="revTx" presStyleIdx="8" presStyleCnt="11"/>
      <dgm:spPr/>
    </dgm:pt>
    <dgm:pt modelId="{D0175E08-9C12-46BC-9DFB-63FCCB159EE6}" type="pres">
      <dgm:prSet presAssocID="{BB702E8C-CC26-4528-ADB5-7D4E7379A926}" presName="desTx" presStyleLbl="revTx" presStyleIdx="9" presStyleCnt="11">
        <dgm:presLayoutVars>
          <dgm:bulletEnabled val="1"/>
        </dgm:presLayoutVars>
      </dgm:prSet>
      <dgm:spPr/>
    </dgm:pt>
    <dgm:pt modelId="{707C6113-323C-46D7-8FBA-8AEF767831F4}" type="pres">
      <dgm:prSet presAssocID="{BB702E8C-CC26-4528-ADB5-7D4E7379A926}" presName="desBackupRightNorm" presStyleCnt="0"/>
      <dgm:spPr/>
    </dgm:pt>
    <dgm:pt modelId="{7C62149A-179D-46A0-8AF6-34345A73BD75}" type="pres">
      <dgm:prSet presAssocID="{A1B83B06-56E8-4927-B1ED-D5FF6D9AF0E8}" presName="desSpace" presStyleCnt="0"/>
      <dgm:spPr/>
    </dgm:pt>
    <dgm:pt modelId="{C045F856-0227-4DAA-A03D-AF006F55F3DF}" type="pres">
      <dgm:prSet presAssocID="{D99F4EA2-D51C-44B2-9259-AEC48333DA86}" presName="parComposite" presStyleCnt="0"/>
      <dgm:spPr/>
    </dgm:pt>
    <dgm:pt modelId="{9BA61FC2-E531-47A2-A40C-9E2878EF31B9}" type="pres">
      <dgm:prSet presAssocID="{D99F4EA2-D51C-44B2-9259-AEC48333DA86}" presName="parBigCircle" presStyleLbl="node0" presStyleIdx="2" presStyleCnt="3"/>
      <dgm:spPr/>
    </dgm:pt>
    <dgm:pt modelId="{347C95FB-FE59-43C7-9D58-03A9AE46502B}" type="pres">
      <dgm:prSet presAssocID="{D99F4EA2-D51C-44B2-9259-AEC48333DA86}" presName="parTx" presStyleLbl="revTx" presStyleIdx="10" presStyleCnt="11"/>
      <dgm:spPr/>
    </dgm:pt>
    <dgm:pt modelId="{BFE51D7C-45F8-43FA-94CE-4D853D3E18B1}" type="pres">
      <dgm:prSet presAssocID="{D99F4EA2-D51C-44B2-9259-AEC48333DA86}" presName="bSpace" presStyleCnt="0"/>
      <dgm:spPr/>
    </dgm:pt>
    <dgm:pt modelId="{C8740EA5-B34A-4537-A01A-39351E09ADBC}" type="pres">
      <dgm:prSet presAssocID="{D99F4EA2-D51C-44B2-9259-AEC48333DA86}" presName="parBackupNorm" presStyleCnt="0"/>
      <dgm:spPr/>
    </dgm:pt>
    <dgm:pt modelId="{EF620DB4-9FB6-4422-90B6-1308F4EC129E}" type="pres">
      <dgm:prSet presAssocID="{43C744F1-CE62-4559-A7D0-5F2F9CA57100}" presName="parSpace" presStyleCnt="0"/>
      <dgm:spPr/>
    </dgm:pt>
  </dgm:ptLst>
  <dgm:cxnLst>
    <dgm:cxn modelId="{1FCAB402-61CC-4A41-AEE1-0FDAF03E88F2}" type="presOf" srcId="{BAB16E35-0911-404D-8E5E-A62E4746E360}" destId="{7ACC78CC-6A23-4C5D-8E3C-E26AD867B732}" srcOrd="0" destOrd="0" presId="urn:microsoft.com/office/officeart/2008/layout/CircleAccentTimeline"/>
    <dgm:cxn modelId="{9B4FD30C-A801-4572-8958-74532442B9CB}" srcId="{BAB16E35-0911-404D-8E5E-A62E4746E360}" destId="{BB702E8C-CC26-4528-ADB5-7D4E7379A926}" srcOrd="1" destOrd="0" parTransId="{5B4FF6BD-D720-47C4-BCA0-AF1ED0C935DE}" sibTransId="{A1B83B06-56E8-4927-B1ED-D5FF6D9AF0E8}"/>
    <dgm:cxn modelId="{E94CE50D-1047-4B8F-A2D1-F7F91BE76778}" srcId="{BAB16E35-0911-404D-8E5E-A62E4746E360}" destId="{304142A5-A0EF-4C09-9CEB-79095CDC0939}" srcOrd="0" destOrd="0" parTransId="{68073B2A-BD22-4CAF-B641-C8242DFE17EA}" sibTransId="{34F16460-F167-455B-9A4C-18D162A29152}"/>
    <dgm:cxn modelId="{AB361818-DAC5-4AD3-AB00-F6D04DDDBA75}" type="presOf" srcId="{304142A5-A0EF-4C09-9CEB-79095CDC0939}" destId="{FA0FB129-D4B6-471E-B7EC-C3EE3F0CBDE3}" srcOrd="0" destOrd="0" presId="urn:microsoft.com/office/officeart/2008/layout/CircleAccentTimeline"/>
    <dgm:cxn modelId="{A084E227-E920-490F-8022-495BBE80BB47}" type="presOf" srcId="{3071788F-1235-4653-A797-6AD90C98CD36}" destId="{6055191C-C2DB-4DA3-A9D7-706813314E91}" srcOrd="0" destOrd="0" presId="urn:microsoft.com/office/officeart/2008/layout/CircleAccentTimeline"/>
    <dgm:cxn modelId="{C9721861-B84E-4D99-B71A-311C716C3727}" type="presOf" srcId="{D99F4EA2-D51C-44B2-9259-AEC48333DA86}" destId="{347C95FB-FE59-43C7-9D58-03A9AE46502B}" srcOrd="0" destOrd="0" presId="urn:microsoft.com/office/officeart/2008/layout/CircleAccentTimeline"/>
    <dgm:cxn modelId="{03010467-5822-4732-87A5-D3292D955896}" srcId="{86A25683-6AD2-434B-AB92-4CD69EF3DCC2}" destId="{D99F4EA2-D51C-44B2-9259-AEC48333DA86}" srcOrd="2" destOrd="0" parTransId="{EAA4631B-4BC2-44D3-8237-6A35969B11F6}" sibTransId="{43C744F1-CE62-4559-A7D0-5F2F9CA57100}"/>
    <dgm:cxn modelId="{0A787B6A-79A7-4B9C-AA7B-289683E892CB}" srcId="{3071788F-1235-4653-A797-6AD90C98CD36}" destId="{A45CA7E6-2407-4E01-86E3-3571FFA0526F}" srcOrd="1" destOrd="0" parTransId="{7D4B9A7B-4286-4D4E-816E-ABE331CC63BD}" sibTransId="{CD0C62A1-AA76-4DB9-AB30-DF0D92915763}"/>
    <dgm:cxn modelId="{39B22051-22DB-4221-BDC9-9F3FBE665954}" srcId="{86A25683-6AD2-434B-AB92-4CD69EF3DCC2}" destId="{3071788F-1235-4653-A797-6AD90C98CD36}" srcOrd="0" destOrd="0" parTransId="{CCEBC828-F165-4AAD-997F-FD5B5C9F2703}" sibTransId="{1AE2E63E-6279-4475-B01C-40CF4B35B720}"/>
    <dgm:cxn modelId="{69467E75-C027-4049-B21B-DF095007D3F6}" type="presOf" srcId="{86A25683-6AD2-434B-AB92-4CD69EF3DCC2}" destId="{16B305A0-24FD-4EB4-BE7E-EAF69FF00479}" srcOrd="0" destOrd="0" presId="urn:microsoft.com/office/officeart/2008/layout/CircleAccentTimeline"/>
    <dgm:cxn modelId="{29DE297B-FD19-4C16-B316-ED518E3253F3}" srcId="{3071788F-1235-4653-A797-6AD90C98CD36}" destId="{96A78041-61F1-4C76-9AF3-A1F0C4EC9BE9}" srcOrd="0" destOrd="0" parTransId="{B7B94592-9B7A-404F-ABD9-9F2CCBFC93EE}" sibTransId="{737D365E-3F7B-4A79-B6B4-1F6455C38884}"/>
    <dgm:cxn modelId="{7F060A94-C37E-4B09-9937-72C6C7E4AB84}" type="presOf" srcId="{96A78041-61F1-4C76-9AF3-A1F0C4EC9BE9}" destId="{267E609F-FB55-4622-9F6C-0A10DD5EC264}" srcOrd="0" destOrd="0" presId="urn:microsoft.com/office/officeart/2008/layout/CircleAccentTimeline"/>
    <dgm:cxn modelId="{4ED888AE-1743-464C-8A8D-E2DA6C6A97CD}" srcId="{86A25683-6AD2-434B-AB92-4CD69EF3DCC2}" destId="{BAB16E35-0911-404D-8E5E-A62E4746E360}" srcOrd="1" destOrd="0" parTransId="{1E2EA4E7-7359-4226-982D-BB3342C9EB0D}" sibTransId="{9A924B2B-379C-4A44-9AB7-EE8F5110EC4D}"/>
    <dgm:cxn modelId="{2EE284BA-D119-4A51-9F33-8EF3C7D3310B}" type="presOf" srcId="{BB702E8C-CC26-4528-ADB5-7D4E7379A926}" destId="{2B02C1C3-722F-4CCE-A42D-6A2E9F9129A1}" srcOrd="0" destOrd="0" presId="urn:microsoft.com/office/officeart/2008/layout/CircleAccentTimeline"/>
    <dgm:cxn modelId="{81687BF5-A156-4E8B-B830-8C9B807DFB7A}" type="presOf" srcId="{A45CA7E6-2407-4E01-86E3-3571FFA0526F}" destId="{EFDDF57B-D403-4C7E-AB6A-EB73265F3984}" srcOrd="0" destOrd="0" presId="urn:microsoft.com/office/officeart/2008/layout/CircleAccentTimeline"/>
    <dgm:cxn modelId="{55037C0C-3A1E-403B-9BE4-55653B330A25}" type="presParOf" srcId="{16B305A0-24FD-4EB4-BE7E-EAF69FF00479}" destId="{7AB96DB3-1C1A-444A-BCA5-EAA5CEDBC581}" srcOrd="0" destOrd="0" presId="urn:microsoft.com/office/officeart/2008/layout/CircleAccentTimeline"/>
    <dgm:cxn modelId="{BF8D3542-E405-4025-B40D-A78922D42A14}" type="presParOf" srcId="{7AB96DB3-1C1A-444A-BCA5-EAA5CEDBC581}" destId="{10D6B37E-DD62-4865-9BB2-403805BF7BFF}" srcOrd="0" destOrd="0" presId="urn:microsoft.com/office/officeart/2008/layout/CircleAccentTimeline"/>
    <dgm:cxn modelId="{6584D569-FD99-4DBC-B065-08F9419051FD}" type="presParOf" srcId="{7AB96DB3-1C1A-444A-BCA5-EAA5CEDBC581}" destId="{6055191C-C2DB-4DA3-A9D7-706813314E91}" srcOrd="1" destOrd="0" presId="urn:microsoft.com/office/officeart/2008/layout/CircleAccentTimeline"/>
    <dgm:cxn modelId="{6EE8AE03-43BF-45ED-8D7E-C5BD509F772A}" type="presParOf" srcId="{7AB96DB3-1C1A-444A-BCA5-EAA5CEDBC581}" destId="{96668A58-1574-4D73-8994-D1266D7C12E1}" srcOrd="2" destOrd="0" presId="urn:microsoft.com/office/officeart/2008/layout/CircleAccentTimeline"/>
    <dgm:cxn modelId="{867F6BB4-33C5-433B-BC9B-DAF2DCE4D3F8}" type="presParOf" srcId="{16B305A0-24FD-4EB4-BE7E-EAF69FF00479}" destId="{42B89B78-9F84-4122-9408-2B71F5804167}" srcOrd="1" destOrd="0" presId="urn:microsoft.com/office/officeart/2008/layout/CircleAccentTimeline"/>
    <dgm:cxn modelId="{63AACADB-8B1D-4BA4-B01F-3CB2BE30E82E}" type="presParOf" srcId="{16B305A0-24FD-4EB4-BE7E-EAF69FF00479}" destId="{61B14C45-F04E-4793-BEF5-59C57FD2C869}" srcOrd="2" destOrd="0" presId="urn:microsoft.com/office/officeart/2008/layout/CircleAccentTimeline"/>
    <dgm:cxn modelId="{A50579C0-9D83-4EF2-B2BA-C887A70B1A62}" type="presParOf" srcId="{16B305A0-24FD-4EB4-BE7E-EAF69FF00479}" destId="{E679CDB9-2A37-42F7-8201-D31C81B72BE2}" srcOrd="3" destOrd="0" presId="urn:microsoft.com/office/officeart/2008/layout/CircleAccentTimeline"/>
    <dgm:cxn modelId="{33897181-64E3-441F-8258-CDCA349B43FE}" type="presParOf" srcId="{16B305A0-24FD-4EB4-BE7E-EAF69FF00479}" destId="{991A86DD-F7C7-41E4-BC81-D414035B7FE5}" srcOrd="4" destOrd="0" presId="urn:microsoft.com/office/officeart/2008/layout/CircleAccentTimeline"/>
    <dgm:cxn modelId="{A758975A-E30C-4053-822D-6A8C869A551D}" type="presParOf" srcId="{991A86DD-F7C7-41E4-BC81-D414035B7FE5}" destId="{82CB8E0B-3907-4A17-B41B-C593B858F0E1}" srcOrd="0" destOrd="0" presId="urn:microsoft.com/office/officeart/2008/layout/CircleAccentTimeline"/>
    <dgm:cxn modelId="{4B6E1C99-CFB6-4306-B6AF-1FC7334547C4}" type="presParOf" srcId="{991A86DD-F7C7-41E4-BC81-D414035B7FE5}" destId="{267E609F-FB55-4622-9F6C-0A10DD5EC264}" srcOrd="1" destOrd="0" presId="urn:microsoft.com/office/officeart/2008/layout/CircleAccentTimeline"/>
    <dgm:cxn modelId="{94EF216B-B25D-4244-A513-FB36A99E72F6}" type="presParOf" srcId="{991A86DD-F7C7-41E4-BC81-D414035B7FE5}" destId="{D2D81261-2FE1-4BD7-951C-2AE22F8A642A}" srcOrd="2" destOrd="0" presId="urn:microsoft.com/office/officeart/2008/layout/CircleAccentTimeline"/>
    <dgm:cxn modelId="{286541FE-2707-4B97-80A0-6E6812623BBA}" type="presParOf" srcId="{16B305A0-24FD-4EB4-BE7E-EAF69FF00479}" destId="{A516E984-4160-4665-A06B-95DB31EF2D3F}" srcOrd="5" destOrd="0" presId="urn:microsoft.com/office/officeart/2008/layout/CircleAccentTimeline"/>
    <dgm:cxn modelId="{168C6BC5-CE64-4232-830D-513678A9479C}" type="presParOf" srcId="{16B305A0-24FD-4EB4-BE7E-EAF69FF00479}" destId="{400A6640-8522-4F5C-B047-0DC607266C9E}" srcOrd="6" destOrd="0" presId="urn:microsoft.com/office/officeart/2008/layout/CircleAccentTimeline"/>
    <dgm:cxn modelId="{A81CDD45-5112-4D30-BFC4-209AC87F8F12}" type="presParOf" srcId="{16B305A0-24FD-4EB4-BE7E-EAF69FF00479}" destId="{6C8FC72F-DB73-4AF5-9F35-41EF6D883B8A}" srcOrd="7" destOrd="0" presId="urn:microsoft.com/office/officeart/2008/layout/CircleAccentTimeline"/>
    <dgm:cxn modelId="{D9EF98C3-F462-41E7-888C-786AA5C3D854}" type="presParOf" srcId="{16B305A0-24FD-4EB4-BE7E-EAF69FF00479}" destId="{3207E3ED-C6FF-4688-A5CF-59C0310FD4DE}" srcOrd="8" destOrd="0" presId="urn:microsoft.com/office/officeart/2008/layout/CircleAccentTimeline"/>
    <dgm:cxn modelId="{B3C2026B-3266-4B1C-B8E8-76B0D9E9ABF8}" type="presParOf" srcId="{3207E3ED-C6FF-4688-A5CF-59C0310FD4DE}" destId="{16DF0D8F-35D6-4590-B82D-E7F9F2A5D359}" srcOrd="0" destOrd="0" presId="urn:microsoft.com/office/officeart/2008/layout/CircleAccentTimeline"/>
    <dgm:cxn modelId="{3FDEF9DE-BBE0-49D2-BBB7-AF44233E7885}" type="presParOf" srcId="{3207E3ED-C6FF-4688-A5CF-59C0310FD4DE}" destId="{EFDDF57B-D403-4C7E-AB6A-EB73265F3984}" srcOrd="1" destOrd="0" presId="urn:microsoft.com/office/officeart/2008/layout/CircleAccentTimeline"/>
    <dgm:cxn modelId="{1E73EED8-72F3-402D-9642-E1993949D624}" type="presParOf" srcId="{3207E3ED-C6FF-4688-A5CF-59C0310FD4DE}" destId="{EE1A87AD-EF71-4825-A68D-456DA4D4730F}" srcOrd="2" destOrd="0" presId="urn:microsoft.com/office/officeart/2008/layout/CircleAccentTimeline"/>
    <dgm:cxn modelId="{8F499099-FCDC-4D6B-9D96-19D863C99520}" type="presParOf" srcId="{16B305A0-24FD-4EB4-BE7E-EAF69FF00479}" destId="{C8A7879D-9D04-49EB-8F5B-98E34960DB5A}" srcOrd="9" destOrd="0" presId="urn:microsoft.com/office/officeart/2008/layout/CircleAccentTimeline"/>
    <dgm:cxn modelId="{A9C0359B-F7DC-4ED9-8886-B713DB4BDC96}" type="presParOf" srcId="{16B305A0-24FD-4EB4-BE7E-EAF69FF00479}" destId="{A889B940-90D0-4017-9D5C-76E151AEB4B1}" srcOrd="10" destOrd="0" presId="urn:microsoft.com/office/officeart/2008/layout/CircleAccentTimeline"/>
    <dgm:cxn modelId="{BB77E6FF-214A-49E0-9706-B3D09D8AF43D}" type="presParOf" srcId="{16B305A0-24FD-4EB4-BE7E-EAF69FF00479}" destId="{EF2735CF-BABB-4360-B243-9D775073BA6F}" srcOrd="11" destOrd="0" presId="urn:microsoft.com/office/officeart/2008/layout/CircleAccentTimeline"/>
    <dgm:cxn modelId="{64CC4C65-C86A-4CDC-B378-BB5B2ECB5100}" type="presParOf" srcId="{EF2735CF-BABB-4360-B243-9D775073BA6F}" destId="{3E598932-BF1A-404B-9F69-793302E22930}" srcOrd="0" destOrd="0" presId="urn:microsoft.com/office/officeart/2008/layout/CircleAccentTimeline"/>
    <dgm:cxn modelId="{CCA0A630-5E13-41C9-ACFA-FE8FA91CFE11}" type="presParOf" srcId="{EF2735CF-BABB-4360-B243-9D775073BA6F}" destId="{7ACC78CC-6A23-4C5D-8E3C-E26AD867B732}" srcOrd="1" destOrd="0" presId="urn:microsoft.com/office/officeart/2008/layout/CircleAccentTimeline"/>
    <dgm:cxn modelId="{66243EFF-1A92-4D0F-94F2-3B69FD9E5E3C}" type="presParOf" srcId="{EF2735CF-BABB-4360-B243-9D775073BA6F}" destId="{C115475D-428A-4AB3-BCBD-026C3DAD30EE}" srcOrd="2" destOrd="0" presId="urn:microsoft.com/office/officeart/2008/layout/CircleAccentTimeline"/>
    <dgm:cxn modelId="{84DFA4BD-73D6-4CB3-B92D-9F4E40ADB877}" type="presParOf" srcId="{16B305A0-24FD-4EB4-BE7E-EAF69FF00479}" destId="{5743BDAD-DA75-48C7-9E50-6AF66D5C5DBB}" srcOrd="12" destOrd="0" presId="urn:microsoft.com/office/officeart/2008/layout/CircleAccentTimeline"/>
    <dgm:cxn modelId="{A756B74A-9F21-4F66-A350-595E52ADF9CB}" type="presParOf" srcId="{16B305A0-24FD-4EB4-BE7E-EAF69FF00479}" destId="{3DE86A13-106D-4DC8-9296-B4FD387290EA}" srcOrd="13" destOrd="0" presId="urn:microsoft.com/office/officeart/2008/layout/CircleAccentTimeline"/>
    <dgm:cxn modelId="{277FEE59-70CC-4949-9446-B1972032E21F}" type="presParOf" srcId="{16B305A0-24FD-4EB4-BE7E-EAF69FF00479}" destId="{0D5F41E4-6846-4A54-8BBA-5C65EE96D353}" srcOrd="14" destOrd="0" presId="urn:microsoft.com/office/officeart/2008/layout/CircleAccentTimeline"/>
    <dgm:cxn modelId="{EB80DCE1-D3A9-49F3-BD68-42F056B6FF0E}" type="presParOf" srcId="{16B305A0-24FD-4EB4-BE7E-EAF69FF00479}" destId="{4F230750-DDFE-4719-B800-338AFC35A9D1}" srcOrd="15" destOrd="0" presId="urn:microsoft.com/office/officeart/2008/layout/CircleAccentTimeline"/>
    <dgm:cxn modelId="{FE6481C3-5BC4-4F88-82F8-8F36636C06DA}" type="presParOf" srcId="{4F230750-DDFE-4719-B800-338AFC35A9D1}" destId="{B84C618C-9990-4501-86B9-C28A906FC724}" srcOrd="0" destOrd="0" presId="urn:microsoft.com/office/officeart/2008/layout/CircleAccentTimeline"/>
    <dgm:cxn modelId="{D7DAE4C6-53B5-4DE7-AD1C-23C39D488DBB}" type="presParOf" srcId="{4F230750-DDFE-4719-B800-338AFC35A9D1}" destId="{FA0FB129-D4B6-471E-B7EC-C3EE3F0CBDE3}" srcOrd="1" destOrd="0" presId="urn:microsoft.com/office/officeart/2008/layout/CircleAccentTimeline"/>
    <dgm:cxn modelId="{401EA75C-E5E3-435C-88EE-E486C27D70AF}" type="presParOf" srcId="{4F230750-DDFE-4719-B800-338AFC35A9D1}" destId="{B5FD9924-F7B8-487B-B5E4-4EE037581C78}" srcOrd="2" destOrd="0" presId="urn:microsoft.com/office/officeart/2008/layout/CircleAccentTimeline"/>
    <dgm:cxn modelId="{45158A0B-CB7C-4F58-90B2-62441E3E583A}" type="presParOf" srcId="{16B305A0-24FD-4EB4-BE7E-EAF69FF00479}" destId="{6CD94B4D-7425-446E-B3B7-C3F41088F942}" srcOrd="16" destOrd="0" presId="urn:microsoft.com/office/officeart/2008/layout/CircleAccentTimeline"/>
    <dgm:cxn modelId="{55E23FEE-1F25-4D23-98A5-16A971E7C470}" type="presParOf" srcId="{16B305A0-24FD-4EB4-BE7E-EAF69FF00479}" destId="{252B838A-2E98-4FDA-A825-ABF4451DDE24}" srcOrd="17" destOrd="0" presId="urn:microsoft.com/office/officeart/2008/layout/CircleAccentTimeline"/>
    <dgm:cxn modelId="{862C9817-66AD-451F-8EA8-8FA637EC8427}" type="presParOf" srcId="{16B305A0-24FD-4EB4-BE7E-EAF69FF00479}" destId="{9E7F6F23-872A-4C96-B951-2EC50B20B1DE}" srcOrd="18" destOrd="0" presId="urn:microsoft.com/office/officeart/2008/layout/CircleAccentTimeline"/>
    <dgm:cxn modelId="{EB999E54-94DA-41AE-AA5A-F3CD5073F75E}" type="presParOf" srcId="{16B305A0-24FD-4EB4-BE7E-EAF69FF00479}" destId="{CCE645DA-B082-41E1-A0C3-F1489686BC19}" srcOrd="19" destOrd="0" presId="urn:microsoft.com/office/officeart/2008/layout/CircleAccentTimeline"/>
    <dgm:cxn modelId="{DA423B8E-A266-4DE5-B4CB-A89008F7CA0F}" type="presParOf" srcId="{CCE645DA-B082-41E1-A0C3-F1489686BC19}" destId="{90DD51EF-4599-4D1F-893B-54ADA2325981}" srcOrd="0" destOrd="0" presId="urn:microsoft.com/office/officeart/2008/layout/CircleAccentTimeline"/>
    <dgm:cxn modelId="{A21A39DC-93FE-40AE-BBC1-2D07ADB5C977}" type="presParOf" srcId="{CCE645DA-B082-41E1-A0C3-F1489686BC19}" destId="{2B02C1C3-722F-4CCE-A42D-6A2E9F9129A1}" srcOrd="1" destOrd="0" presId="urn:microsoft.com/office/officeart/2008/layout/CircleAccentTimeline"/>
    <dgm:cxn modelId="{8E4AA3F5-2567-4512-A76E-52F184BD961F}" type="presParOf" srcId="{CCE645DA-B082-41E1-A0C3-F1489686BC19}" destId="{D0175E08-9C12-46BC-9DFB-63FCCB159EE6}" srcOrd="2" destOrd="0" presId="urn:microsoft.com/office/officeart/2008/layout/CircleAccentTimeline"/>
    <dgm:cxn modelId="{3501992B-3FA3-499E-861A-237F74663EE4}" type="presParOf" srcId="{16B305A0-24FD-4EB4-BE7E-EAF69FF00479}" destId="{707C6113-323C-46D7-8FBA-8AEF767831F4}" srcOrd="20" destOrd="0" presId="urn:microsoft.com/office/officeart/2008/layout/CircleAccentTimeline"/>
    <dgm:cxn modelId="{EC577F22-86A9-4574-887F-1577D4B4D2DF}" type="presParOf" srcId="{16B305A0-24FD-4EB4-BE7E-EAF69FF00479}" destId="{7C62149A-179D-46A0-8AF6-34345A73BD75}" srcOrd="21" destOrd="0" presId="urn:microsoft.com/office/officeart/2008/layout/CircleAccentTimeline"/>
    <dgm:cxn modelId="{086A84FB-2464-46BE-BC44-C12583EE5D35}" type="presParOf" srcId="{16B305A0-24FD-4EB4-BE7E-EAF69FF00479}" destId="{C045F856-0227-4DAA-A03D-AF006F55F3DF}" srcOrd="22" destOrd="0" presId="urn:microsoft.com/office/officeart/2008/layout/CircleAccentTimeline"/>
    <dgm:cxn modelId="{534547F6-1012-4825-96E4-172A25060B41}" type="presParOf" srcId="{C045F856-0227-4DAA-A03D-AF006F55F3DF}" destId="{9BA61FC2-E531-47A2-A40C-9E2878EF31B9}" srcOrd="0" destOrd="0" presId="urn:microsoft.com/office/officeart/2008/layout/CircleAccentTimeline"/>
    <dgm:cxn modelId="{2D6B6BAB-8F5E-418E-A0B0-8A0A9E82BF11}" type="presParOf" srcId="{C045F856-0227-4DAA-A03D-AF006F55F3DF}" destId="{347C95FB-FE59-43C7-9D58-03A9AE46502B}" srcOrd="1" destOrd="0" presId="urn:microsoft.com/office/officeart/2008/layout/CircleAccentTimeline"/>
    <dgm:cxn modelId="{ECF5D966-AEE9-4EA1-B214-9E4BF57D3A43}" type="presParOf" srcId="{C045F856-0227-4DAA-A03D-AF006F55F3DF}" destId="{BFE51D7C-45F8-43FA-94CE-4D853D3E18B1}" srcOrd="2" destOrd="0" presId="urn:microsoft.com/office/officeart/2008/layout/CircleAccentTimeline"/>
    <dgm:cxn modelId="{91BBE52C-6EB2-4D0B-BCDF-C80C721BF227}" type="presParOf" srcId="{16B305A0-24FD-4EB4-BE7E-EAF69FF00479}" destId="{C8740EA5-B34A-4537-A01A-39351E09ADBC}" srcOrd="23" destOrd="0" presId="urn:microsoft.com/office/officeart/2008/layout/CircleAccentTimeline"/>
    <dgm:cxn modelId="{37159165-4B43-4991-95FF-9A8155DC9460}" type="presParOf" srcId="{16B305A0-24FD-4EB4-BE7E-EAF69FF00479}" destId="{EF620DB4-9FB6-4422-90B6-1308F4EC129E}" srcOrd="2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6B37E-DD62-4865-9BB2-403805BF7BFF}">
      <dsp:nvSpPr>
        <dsp:cNvPr id="0" name=""/>
        <dsp:cNvSpPr/>
      </dsp:nvSpPr>
      <dsp:spPr>
        <a:xfrm>
          <a:off x="446" y="2193093"/>
          <a:ext cx="1683057" cy="168305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5191C-C2DB-4DA3-A9D7-706813314E91}">
      <dsp:nvSpPr>
        <dsp:cNvPr id="0" name=""/>
        <dsp:cNvSpPr/>
      </dsp:nvSpPr>
      <dsp:spPr>
        <a:xfrm rot="17700000">
          <a:off x="593480" y="821057"/>
          <a:ext cx="2092227" cy="100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17. December 2024 -Lov forventes vedtaget</a:t>
          </a:r>
        </a:p>
      </dsp:txBody>
      <dsp:txXfrm>
        <a:off x="593480" y="821057"/>
        <a:ext cx="2092227" cy="1008291"/>
      </dsp:txXfrm>
    </dsp:sp>
    <dsp:sp modelId="{82CB8E0B-3907-4A17-B41B-C593B858F0E1}">
      <dsp:nvSpPr>
        <dsp:cNvPr id="0" name=""/>
        <dsp:cNvSpPr/>
      </dsp:nvSpPr>
      <dsp:spPr>
        <a:xfrm>
          <a:off x="1810277" y="2597815"/>
          <a:ext cx="873613" cy="873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609F-FB55-4622-9F6C-0A10DD5EC264}">
      <dsp:nvSpPr>
        <dsp:cNvPr id="0" name=""/>
        <dsp:cNvSpPr/>
      </dsp:nvSpPr>
      <dsp:spPr>
        <a:xfrm rot="17700000">
          <a:off x="775602" y="3813746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5. Januar 2025 -Orienteringsbrev sendes ud</a:t>
          </a:r>
        </a:p>
      </dsp:txBody>
      <dsp:txXfrm>
        <a:off x="775602" y="3813746"/>
        <a:ext cx="1809874" cy="872653"/>
      </dsp:txXfrm>
    </dsp:sp>
    <dsp:sp modelId="{D2D81261-2FE1-4BD7-951C-2AE22F8A642A}">
      <dsp:nvSpPr>
        <dsp:cNvPr id="0" name=""/>
        <dsp:cNvSpPr/>
      </dsp:nvSpPr>
      <dsp:spPr>
        <a:xfrm rot="17700000">
          <a:off x="1908691" y="1382842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F0D8F-35D6-4590-B82D-E7F9F2A5D359}">
      <dsp:nvSpPr>
        <dsp:cNvPr id="0" name=""/>
        <dsp:cNvSpPr/>
      </dsp:nvSpPr>
      <dsp:spPr>
        <a:xfrm>
          <a:off x="2810530" y="2597815"/>
          <a:ext cx="873613" cy="873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F57B-D403-4C7E-AB6A-EB73265F3984}">
      <dsp:nvSpPr>
        <dsp:cNvPr id="0" name=""/>
        <dsp:cNvSpPr/>
      </dsp:nvSpPr>
      <dsp:spPr>
        <a:xfrm rot="17700000">
          <a:off x="1775855" y="3813746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Uge 8 2025 – alle sager gennemgås</a:t>
          </a:r>
        </a:p>
      </dsp:txBody>
      <dsp:txXfrm>
        <a:off x="1775855" y="3813746"/>
        <a:ext cx="1809874" cy="872653"/>
      </dsp:txXfrm>
    </dsp:sp>
    <dsp:sp modelId="{EE1A87AD-EF71-4825-A68D-456DA4D4730F}">
      <dsp:nvSpPr>
        <dsp:cNvPr id="0" name=""/>
        <dsp:cNvSpPr/>
      </dsp:nvSpPr>
      <dsp:spPr>
        <a:xfrm rot="17700000">
          <a:off x="2908944" y="1382842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98932-BF1A-404B-9F69-793302E22930}">
      <dsp:nvSpPr>
        <dsp:cNvPr id="0" name=""/>
        <dsp:cNvSpPr/>
      </dsp:nvSpPr>
      <dsp:spPr>
        <a:xfrm>
          <a:off x="3810917" y="2193093"/>
          <a:ext cx="1683057" cy="168305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C78CC-6A23-4C5D-8E3C-E26AD867B732}">
      <dsp:nvSpPr>
        <dsp:cNvPr id="0" name=""/>
        <dsp:cNvSpPr/>
      </dsp:nvSpPr>
      <dsp:spPr>
        <a:xfrm rot="17700000">
          <a:off x="4403950" y="821057"/>
          <a:ext cx="2092227" cy="100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Uge 8 2025 – Vejledningsbreve udsendes</a:t>
          </a:r>
        </a:p>
      </dsp:txBody>
      <dsp:txXfrm>
        <a:off x="4403950" y="821057"/>
        <a:ext cx="2092227" cy="1008291"/>
      </dsp:txXfrm>
    </dsp:sp>
    <dsp:sp modelId="{B84C618C-9990-4501-86B9-C28A906FC724}">
      <dsp:nvSpPr>
        <dsp:cNvPr id="0" name=""/>
        <dsp:cNvSpPr/>
      </dsp:nvSpPr>
      <dsp:spPr>
        <a:xfrm>
          <a:off x="5620748" y="2597815"/>
          <a:ext cx="873613" cy="873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FB129-D4B6-471E-B7EC-C3EE3F0CBDE3}">
      <dsp:nvSpPr>
        <dsp:cNvPr id="0" name=""/>
        <dsp:cNvSpPr/>
      </dsp:nvSpPr>
      <dsp:spPr>
        <a:xfrm rot="17700000">
          <a:off x="4586073" y="3813746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Maj 2025 – Alle sager gennemgås igen</a:t>
          </a:r>
        </a:p>
      </dsp:txBody>
      <dsp:txXfrm>
        <a:off x="4586073" y="3813746"/>
        <a:ext cx="1809874" cy="872653"/>
      </dsp:txXfrm>
    </dsp:sp>
    <dsp:sp modelId="{B5FD9924-F7B8-487B-B5E4-4EE037581C78}">
      <dsp:nvSpPr>
        <dsp:cNvPr id="0" name=""/>
        <dsp:cNvSpPr/>
      </dsp:nvSpPr>
      <dsp:spPr>
        <a:xfrm rot="17700000">
          <a:off x="5719162" y="1382842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51EF-4599-4D1F-893B-54ADA2325981}">
      <dsp:nvSpPr>
        <dsp:cNvPr id="0" name=""/>
        <dsp:cNvSpPr/>
      </dsp:nvSpPr>
      <dsp:spPr>
        <a:xfrm>
          <a:off x="6621001" y="2597815"/>
          <a:ext cx="873613" cy="873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2C1C3-722F-4CCE-A42D-6A2E9F9129A1}">
      <dsp:nvSpPr>
        <dsp:cNvPr id="0" name=""/>
        <dsp:cNvSpPr/>
      </dsp:nvSpPr>
      <dsp:spPr>
        <a:xfrm rot="17700000">
          <a:off x="5586325" y="3813746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Maj 2025 – Agterskrivelser udsendes</a:t>
          </a:r>
        </a:p>
      </dsp:txBody>
      <dsp:txXfrm>
        <a:off x="5586325" y="3813746"/>
        <a:ext cx="1809874" cy="872653"/>
      </dsp:txXfrm>
    </dsp:sp>
    <dsp:sp modelId="{D0175E08-9C12-46BC-9DFB-63FCCB159EE6}">
      <dsp:nvSpPr>
        <dsp:cNvPr id="0" name=""/>
        <dsp:cNvSpPr/>
      </dsp:nvSpPr>
      <dsp:spPr>
        <a:xfrm rot="17700000">
          <a:off x="6719414" y="1382842"/>
          <a:ext cx="1809874" cy="8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61FC2-E531-47A2-A40C-9E2878EF31B9}">
      <dsp:nvSpPr>
        <dsp:cNvPr id="0" name=""/>
        <dsp:cNvSpPr/>
      </dsp:nvSpPr>
      <dsp:spPr>
        <a:xfrm>
          <a:off x="7621388" y="2193093"/>
          <a:ext cx="1683057" cy="168305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C95FB-FE59-43C7-9D58-03A9AE46502B}">
      <dsp:nvSpPr>
        <dsp:cNvPr id="0" name=""/>
        <dsp:cNvSpPr/>
      </dsp:nvSpPr>
      <dsp:spPr>
        <a:xfrm rot="17700000">
          <a:off x="8214421" y="821057"/>
          <a:ext cx="2092227" cy="100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1. Juli 2025 – Loven træder i kraft</a:t>
          </a:r>
        </a:p>
      </dsp:txBody>
      <dsp:txXfrm>
        <a:off x="8214421" y="821057"/>
        <a:ext cx="2092227" cy="1008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9CC74F-48D9-B945-A740-DC138068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02C15-038E-5A48-B179-AD627D239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D648-00C1-404E-900D-EAA90661592C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BE733-78D3-1F41-A46F-D2558D69B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B797B-BB76-144A-AEA0-926E5EF18A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B706-5D94-5D42-9307-D25249C114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34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5402-802A-C644-ACA1-A106A7847617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585E-489E-B649-AD7A-61C7E352C2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4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Unge under 25 år, der ikke har børn får ungetillæg på 1.000 kr.</a:t>
            </a:r>
          </a:p>
          <a:p>
            <a:r>
              <a:rPr lang="da-DK" dirty="0"/>
              <a:t>Unge under 25 år, der har børn, og unge mellem 25 og 30 år, får ungetillæg på 2.500 kr.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C585E-489E-B649-AD7A-61C7E352C24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4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alpha val="1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5736000" cy="1116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højre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59606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9" y="0"/>
            <a:ext cx="5819952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038" y="333374"/>
            <a:ext cx="5736000" cy="1116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1038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038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venstre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318010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14E0-7C4D-452C-BC38-7156F433A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81516"/>
            <a:ext cx="9000000" cy="4168434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6F36-3CBC-9D4D-AE77-68C860F4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A0B9FB-B25B-2343-8944-8AAFA3C0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FFBE02-E65B-5F47-B41B-E7766173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9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ren tekst 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7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Højre side med placeholder for graf. Farver kan ændres via ved at dobbeltklikke på graf, vælge Design og Skift farver.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658C60F-EED3-FA41-92AD-286AFB47376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1773238"/>
            <a:ext cx="5761037" cy="4156074"/>
          </a:xfrm>
        </p:spPr>
        <p:txBody>
          <a:bodyPr lIns="216000" tIns="216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graph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109C7A-8BD9-A242-BEB9-33D041016A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EC95A8-3B92-0A40-B7D8-C906E855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2460" y="3510956"/>
            <a:ext cx="5471240" cy="24389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944461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000" y="1773727"/>
            <a:ext cx="3960000" cy="396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8148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7423" y="4425352"/>
            <a:ext cx="5471240" cy="136655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71813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E52E13-724D-8D45-8303-AB875904C6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2850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F3B229-A397-D34F-AE48-A5674077F95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8460" y="4425353"/>
            <a:ext cx="5471240" cy="13665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56889E-6BC7-274D-BFBE-DCBB4E35288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E988-596C-451D-A0EC-83A8BAAA6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E20A95-9A8F-064D-A390-2BF6F2E6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56F382-C6D9-104E-9C29-50172A5B9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2C9CBF-B073-E340-B0DC-A4C0B36D7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72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72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baggrund. Billede kan ændres ved at dobbeltklikke billede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24AAC30-F868-E944-93BD-AB1BEE117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54350" y="0"/>
            <a:ext cx="4237650" cy="6858001"/>
          </a:xfrm>
          <a:custGeom>
            <a:avLst/>
            <a:gdLst>
              <a:gd name="connsiteX0" fmla="*/ 2899423 w 4237650"/>
              <a:gd name="connsiteY0" fmla="*/ 0 h 6858001"/>
              <a:gd name="connsiteX1" fmla="*/ 4237650 w 4237650"/>
              <a:gd name="connsiteY1" fmla="*/ 4384 h 6858001"/>
              <a:gd name="connsiteX2" fmla="*/ 4237650 w 4237650"/>
              <a:gd name="connsiteY2" fmla="*/ 6858001 h 6858001"/>
              <a:gd name="connsiteX3" fmla="*/ 1473870 w 4237650"/>
              <a:gd name="connsiteY3" fmla="*/ 6858001 h 6858001"/>
              <a:gd name="connsiteX4" fmla="*/ 1357999 w 4237650"/>
              <a:gd name="connsiteY4" fmla="*/ 6740982 h 6858001"/>
              <a:gd name="connsiteX5" fmla="*/ 223 w 4237650"/>
              <a:gd name="connsiteY5" fmla="*/ 3529761 h 6858001"/>
              <a:gd name="connsiteX6" fmla="*/ 3003 w 4237650"/>
              <a:gd name="connsiteY6" fmla="*/ 292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650" h="6858001">
                <a:moveTo>
                  <a:pt x="2899423" y="0"/>
                </a:moveTo>
                <a:lnTo>
                  <a:pt x="4237650" y="4384"/>
                </a:lnTo>
                <a:lnTo>
                  <a:pt x="4237650" y="6858001"/>
                </a:lnTo>
                <a:lnTo>
                  <a:pt x="1473870" y="6858001"/>
                </a:lnTo>
                <a:lnTo>
                  <a:pt x="1357999" y="6740982"/>
                </a:lnTo>
                <a:cubicBezTo>
                  <a:pt x="606095" y="5935145"/>
                  <a:pt x="2667" y="4805149"/>
                  <a:pt x="223" y="3529761"/>
                </a:cubicBezTo>
                <a:cubicBezTo>
                  <a:pt x="223" y="2682794"/>
                  <a:pt x="-1168" y="593901"/>
                  <a:pt x="3003" y="2927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216000" tIns="216000">
            <a:noAutofit/>
          </a:bodyPr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tilføje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5CF7-552C-4201-BA11-AF30B321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8574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B2720-0BA7-4825-BABD-E59774CB6C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9999" y="1773238"/>
            <a:ext cx="5448663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3AF8-13A0-4929-A5DA-6CB6FDA0C7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773238"/>
            <a:ext cx="5749748" cy="417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E3D79E-6CA8-5A45-961F-CB826158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640D19-4465-B144-A478-209FA71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A53EFD-4801-7C47-9F94-15CFE0600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9C59-283E-46FB-B393-3D7FB7E16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1773238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8162B6-D025-754D-BF39-AF687F00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8AAA0-6444-3D45-B925-8AC168EF7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33374"/>
            <a:ext cx="11497037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A9FE17-0988-A04F-B384-4F6964A1C3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7906" y="1773239"/>
            <a:ext cx="5761038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8BF741-FD0C-1444-8A00-F58CF2B9C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2" y="2551291"/>
            <a:ext cx="5473699" cy="3398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FABDBB-7147-3B40-B9EE-2AC821C939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551291"/>
            <a:ext cx="5761038" cy="3398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22368B0-AE80-CB43-A23E-27278FA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46EF48-F150-F54F-817E-2CAE9D31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17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8DB0-7E18-42DE-9D6D-27DCAF1AC4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9999" y="1773238"/>
            <a:ext cx="5448664" cy="417671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0A77AD-9DC1-CC47-B729-E822294D6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C0576-1FDB-9440-B068-C806B295F25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08519" y="1777053"/>
            <a:ext cx="5723482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AC3B2C-DF45-FA45-89C5-5A29D2866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19E4D9-5C1F-C145-9AE2-93C2BA554A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0DA81D-A4F3-7949-B15E-A133DDBA7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6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2AD-A4BB-44EE-880F-615E0C451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E6587-2ED7-4861-98F6-BDEEB0659F6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68A705-6C8E-3041-B1E5-949B242B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836F35-8D6D-F844-A6B4-0538DC76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C679F5-5316-EE49-9188-13B4D35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4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0095F-0FDD-40B5-8EF2-8E657745641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0660-0C3D-47E4-9BE8-3B9F007BC62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24701F-7BAC-E449-A739-D599CAB0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58817C-4D6D-164D-BFF8-9C129604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34743D-B76C-8D40-B35A-8955C7A1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erslev +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D71E-FA4A-1F4F-A4C8-B4F275479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0B0E96-0190-E840-80F0-556C1747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9711F7-CAAE-8B42-B3A7-46EE3A67FD6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9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-  Haderslev /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762880-5CAE-9745-B816-98BB28C2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BB2A-AD03-CD46-8336-04656D9E0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DE2EEF-31A9-424F-A8BA-116AA4A324C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11497037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9DD43-93F4-9F44-A3E5-52523186F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6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 -  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1FCA54-35A7-4043-A2D8-CE8F61424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D3EB1FA-8DBD-404A-80AA-A4EB32CD885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6DF63E-6FDF-8240-82F5-778044F43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ackground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6A5F0-16FC-FE49-A404-A9C0DFE4A6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41705-AC5A-9340-AA26-D67A45637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B07D6-303A-DF48-89C0-08277C9D2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D47F344-823B-E444-8DEF-F81C8A4FB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Baggrundsbillede kan ændres via Design – Formater baggrund – </a:t>
            </a:r>
          </a:p>
          <a:p>
            <a:r>
              <a:rPr lang="da-DK" dirty="0"/>
              <a:t>Vælg Billede udfyld</a:t>
            </a:r>
          </a:p>
        </p:txBody>
      </p:sp>
    </p:spTree>
    <p:extLst>
      <p:ext uri="{BB962C8B-B14F-4D97-AF65-F5344CB8AC3E}">
        <p14:creationId xmlns:p14="http://schemas.microsoft.com/office/powerpoint/2010/main" val="20799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aderslev / Jobcen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DCFF8-B12F-6841-9E00-E5C2431601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15" y="337375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Jobcenter">
    <p:bg>
      <p:bgPr>
        <a:solidFill>
          <a:srgbClr val="004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0C91-B0AC-9F46-A4E2-D5A30E9F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300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Haderslev / Jobcenter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79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Jobcenter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3B98CA-3CE7-EA45-A77C-C4E2CFF48A0A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D290D5C-5320-BF47-9B8C-E0318B136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7334" y="1773238"/>
            <a:ext cx="5739704" cy="415054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a-DK" dirty="0"/>
              <a:t>Agenda #1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#2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46D0B0-E4B3-564B-A7AF-A4C86A5E87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5448663" cy="4176712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414B5-AE94-4D1D-AF3D-08A4F17C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97038" cy="11160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8646-7012-458D-B305-6F83283E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781516"/>
            <a:ext cx="11497038" cy="416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E30C-5052-43F2-882B-6A851421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8FBB-7C0C-4B36-9014-6AFA4F4B9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313DF-443C-4103-91AE-5715923B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3831B-5EB7-FE47-B64E-BBD1C49DB8E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BE2D2-74D2-F945-BE67-FFF4F321339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6175857"/>
            <a:ext cx="1600000" cy="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76" r:id="rId4"/>
    <p:sldLayoutId id="2147483675" r:id="rId5"/>
    <p:sldLayoutId id="2147483673" r:id="rId6"/>
    <p:sldLayoutId id="2147483674" r:id="rId7"/>
    <p:sldLayoutId id="2147483651" r:id="rId8"/>
    <p:sldLayoutId id="2147483666" r:id="rId9"/>
    <p:sldLayoutId id="2147483663" r:id="rId10"/>
    <p:sldLayoutId id="2147483664" r:id="rId11"/>
    <p:sldLayoutId id="2147483650" r:id="rId12"/>
    <p:sldLayoutId id="2147483662" r:id="rId13"/>
    <p:sldLayoutId id="2147483657" r:id="rId14"/>
    <p:sldLayoutId id="2147483661" r:id="rId15"/>
    <p:sldLayoutId id="2147483667" r:id="rId16"/>
    <p:sldLayoutId id="2147483668" r:id="rId17"/>
    <p:sldLayoutId id="2147483654" r:id="rId18"/>
    <p:sldLayoutId id="2147483655" r:id="rId19"/>
    <p:sldLayoutId id="2147483652" r:id="rId20"/>
    <p:sldLayoutId id="2147483653" r:id="rId21"/>
    <p:sldLayoutId id="2147483656" r:id="rId22"/>
    <p:sldLayoutId id="2147483658" r:id="rId23"/>
    <p:sldLayoutId id="2147483659" r:id="rId24"/>
    <p:sldLayoutId id="2147483669" r:id="rId25"/>
    <p:sldLayoutId id="2147483671" r:id="rId26"/>
    <p:sldLayoutId id="2147483670" r:id="rId27"/>
    <p:sldLayoutId id="2147483672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1063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1317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475" indent="-1222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840">
          <p15:clr>
            <a:srgbClr val="F26B43"/>
          </p15:clr>
        </p15:guide>
        <p15:guide id="9" pos="36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F06873-AD67-6C04-FA8A-55DF604DD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/>
              <a:t>Reform</a:t>
            </a:r>
            <a:br>
              <a:rPr lang="da-DK" sz="4000" dirty="0"/>
            </a:br>
            <a:r>
              <a:rPr lang="da-DK" sz="4000" dirty="0"/>
              <a:t>af kontanthjælpssystem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B3076E80-30BA-1F3D-A253-BDC1E497E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/>
              <a:t>Oplæg til Unge</a:t>
            </a:r>
            <a:endParaRPr lang="da-DK" dirty="0"/>
          </a:p>
          <a:p>
            <a:r>
              <a:rPr lang="da-DK"/>
              <a:t>December 2024</a:t>
            </a:r>
            <a:endParaRPr lang="da-DK" dirty="0"/>
          </a:p>
        </p:txBody>
      </p:sp>
      <p:pic>
        <p:nvPicPr>
          <p:cNvPr id="3" name="Pladsholder til billede 2" descr="Sektionen Jurabøger i biblioteket">
            <a:extLst>
              <a:ext uri="{FF2B5EF4-FFF2-40B4-BE49-F238E27FC236}">
                <a16:creationId xmlns:a16="http://schemas.microsoft.com/office/drawing/2014/main" id="{1990FAC8-9827-1DF2-A57B-2E25227B65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r="29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C4DF8A-FE19-1851-6D56-5F4263B7FE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D277001-B3D0-56EC-8732-5DE68CBE3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4B058D-B95E-14B0-D4FE-0CB15118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Øvrige – beskæftigelseskravet udvides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B38480-B311-4E16-4291-6493E40C6B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Fortsat opholdskrav: ophold i 9 ud af 10 år for at få grundsats eller forhøjet sats, dog: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Man skal herudover have haft </a:t>
            </a:r>
            <a:r>
              <a:rPr lang="da-DK" u="sng"/>
              <a:t>2,5 års ustøttet arbejde inden for de sidste 10 år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Reglen findes i dag, men kun for de borgere, der er kommet til DK efter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Reglen ændres, så det gælder alle, der har været indrejst efter 2. april 1968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Lister er ved at blive gennemgået og der er ca. 50 borgere, der bliver omfattet af reglen, som ikke er det i dag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Reglen ændres per 1. juli 2025</a:t>
            </a:r>
          </a:p>
        </p:txBody>
      </p:sp>
    </p:spTree>
    <p:extLst>
      <p:ext uri="{BB962C8B-B14F-4D97-AF65-F5344CB8AC3E}">
        <p14:creationId xmlns:p14="http://schemas.microsoft.com/office/powerpoint/2010/main" val="230934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2481241-9EBC-C360-F23F-A3A50CF0CB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DB42831-DE28-B347-E748-69A0E9E97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6E645A-C92B-8E41-D4E1-AEF9478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293269"/>
            <a:ext cx="11497038" cy="1116013"/>
          </a:xfrm>
        </p:spPr>
        <p:txBody>
          <a:bodyPr/>
          <a:lstStyle/>
          <a:p>
            <a:r>
              <a:rPr lang="da-DK"/>
              <a:t>Kobling til arbejdspligten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9A5D945-F0F0-59EF-2E1C-4B158A76C31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a-DK" b="1"/>
              <a:t>KY leverer data til Fasit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Når en borger bliver bevilget mindstesats, går der besked til Fasit, så I ved, at den konkrete borger er omfattet af arbejdspligten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Integrationen virker allerede fra 1. januar 2025, så aktuelle borgere på SHO-ydelserne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55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CCC4D3-25CF-64BD-0D73-C702F20FB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50BA199-0B82-F56C-6C15-856E9DFC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2CCE66-B71C-AD61-D17C-73E37D42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97038" cy="574677"/>
          </a:xfrm>
        </p:spPr>
        <p:txBody>
          <a:bodyPr/>
          <a:lstStyle/>
          <a:p>
            <a:r>
              <a:rPr lang="da-DK"/>
              <a:t>Tidslinje over forløb hos os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DDBC372-8A97-DEEE-F2F3-E57218EC74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A8BB89-2304-EEEA-DB5A-B92D99406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088255"/>
              </p:ext>
            </p:extLst>
          </p:nvPr>
        </p:nvGraphicFramePr>
        <p:xfrm>
          <a:off x="334962" y="908051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82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888CB3-1367-8774-525E-F37CAE2A8F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11. december 2024</a:t>
            </a:fld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8E6B021-9DD2-0564-0E44-E710C29CB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0AACB0-F55B-CA58-B0AB-0602946C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50044"/>
            <a:ext cx="11497038" cy="1116013"/>
          </a:xfrm>
        </p:spPr>
        <p:txBody>
          <a:bodyPr/>
          <a:lstStyle/>
          <a:p>
            <a:r>
              <a:rPr lang="da-DK"/>
              <a:t>Hvad kan I gøre?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EF24992-51DE-F26A-B04D-D4361AE681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I har en stor rolle i at hjælpe borgerne ved 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Spørge ind til, om borgerne har fået brevet og om de forstår indholdet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Selv sætte jer ind i reglerne, så I kan hjælpe med at ”oversætte” brevene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Samarbejde med YC, hvis borgerne ikke forstår brevene og har brug for yderligere forklaring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Orienteringsbrevet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Et brev med generelle oplysninger, der udsendes til alle modtagere af Hjælp til Forsørgelse (HTF)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I får en kopi af brevet lige inden juleferien, så I ved, hvad der står i brevet forud for at det bliver sendt ud til borgerne 5. januar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Vejledningsbrevet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Et brev til hver borger på HTF med vejledning om den enkelte borgers konkrete situation – der kommer til at stå, hvilken ydelse og hvilke tillæg borger kan forvente at modtage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I kan finde brevet i KY efter uge 8, hvis der er behov for at se nogle breve – enten for almen viden eller som hjælp til en borger med spørgsmål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31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36300" y="6273800"/>
            <a:ext cx="11557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900" y="6273800"/>
            <a:ext cx="419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7B7F91D-D2C7-6A59-71B8-3D82A019A58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pPr algn="ctr"/>
            <a:endParaRPr lang="da-DK" sz="4000" b="1" dirty="0"/>
          </a:p>
          <a:p>
            <a:pPr algn="ctr"/>
            <a:r>
              <a:rPr lang="da-DK" sz="4000" b="1" dirty="0"/>
              <a:t>Spørgsmål ?</a:t>
            </a:r>
          </a:p>
        </p:txBody>
      </p:sp>
    </p:spTree>
    <p:extLst>
      <p:ext uri="{BB962C8B-B14F-4D97-AF65-F5344CB8AC3E}">
        <p14:creationId xmlns:p14="http://schemas.microsoft.com/office/powerpoint/2010/main" val="1940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Ny ydelsesstruktur – ydelser</a:t>
            </a:r>
            <a:br>
              <a:rPr lang="da-DK" dirty="0"/>
            </a:br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F2DED8-918E-03D6-8E3D-E9D434EB40F7}"/>
              </a:ext>
            </a:extLst>
          </p:cNvPr>
          <p:cNvSpPr/>
          <p:nvPr/>
        </p:nvSpPr>
        <p:spPr>
          <a:xfrm>
            <a:off x="1138989" y="1383817"/>
            <a:ext cx="3248527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Kontanthjælp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D657A8-5A2C-B3D0-05DB-BDAED9204D3A}"/>
              </a:ext>
            </a:extLst>
          </p:cNvPr>
          <p:cNvSpPr/>
          <p:nvPr/>
        </p:nvSpPr>
        <p:spPr>
          <a:xfrm>
            <a:off x="6288504" y="3067649"/>
            <a:ext cx="2314575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Kontanthjælp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828B201-D55F-978E-BF72-C28D24AE4B16}"/>
              </a:ext>
            </a:extLst>
          </p:cNvPr>
          <p:cNvSpPr/>
          <p:nvPr/>
        </p:nvSpPr>
        <p:spPr>
          <a:xfrm>
            <a:off x="1198987" y="2530641"/>
            <a:ext cx="3188529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Uddannelseshjælp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87F2460-F073-9151-AD55-275E0F946B06}"/>
              </a:ext>
            </a:extLst>
          </p:cNvPr>
          <p:cNvSpPr/>
          <p:nvPr/>
        </p:nvSpPr>
        <p:spPr>
          <a:xfrm>
            <a:off x="1198988" y="3677465"/>
            <a:ext cx="3188528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Selvforsørgelses- og hjemrejseydelse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31BAEA-9859-D6C7-FFAC-AD98AD6C5234}"/>
              </a:ext>
            </a:extLst>
          </p:cNvPr>
          <p:cNvSpPr/>
          <p:nvPr/>
        </p:nvSpPr>
        <p:spPr>
          <a:xfrm>
            <a:off x="1198988" y="4824289"/>
            <a:ext cx="3188528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Overgangsydelse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FEEC3CFC-A8E1-08FB-F54C-569E7925B0BA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4387516" y="1841017"/>
            <a:ext cx="1900988" cy="1683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501E651F-01A3-5EA5-3259-9181951241E2}"/>
              </a:ext>
            </a:extLst>
          </p:cNvPr>
          <p:cNvCxnSpPr>
            <a:stCxn id="9" idx="6"/>
            <a:endCxn id="6" idx="2"/>
          </p:cNvCxnSpPr>
          <p:nvPr/>
        </p:nvCxnSpPr>
        <p:spPr>
          <a:xfrm>
            <a:off x="4387516" y="2987841"/>
            <a:ext cx="1900988" cy="537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C144627-48CF-A002-6F79-0A3A0B9144DB}"/>
              </a:ext>
            </a:extLst>
          </p:cNvPr>
          <p:cNvCxnSpPr>
            <a:stCxn id="11" idx="6"/>
            <a:endCxn id="6" idx="2"/>
          </p:cNvCxnSpPr>
          <p:nvPr/>
        </p:nvCxnSpPr>
        <p:spPr>
          <a:xfrm flipV="1">
            <a:off x="4387516" y="3524849"/>
            <a:ext cx="1900988" cy="60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621B169-17FF-2465-786A-B92B752767D3}"/>
              </a:ext>
            </a:extLst>
          </p:cNvPr>
          <p:cNvCxnSpPr>
            <a:stCxn id="12" idx="6"/>
            <a:endCxn id="6" idx="2"/>
          </p:cNvCxnSpPr>
          <p:nvPr/>
        </p:nvCxnSpPr>
        <p:spPr>
          <a:xfrm flipV="1">
            <a:off x="4387516" y="3524849"/>
            <a:ext cx="1900988" cy="175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/>
          <a:p>
            <a:r>
              <a:rPr lang="da-DK" dirty="0"/>
              <a:t>Ny ydelsesstruktur - satser</a:t>
            </a:r>
            <a:br>
              <a:rPr lang="da-DK" dirty="0"/>
            </a:br>
            <a:endParaRPr lang="da-DK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AA77001-786D-162F-53C8-2744C1C2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059264"/>
            <a:ext cx="5761038" cy="4176712"/>
          </a:xfrm>
        </p:spPr>
        <p:txBody>
          <a:bodyPr>
            <a:normAutofit/>
          </a:bodyPr>
          <a:lstStyle/>
          <a:p>
            <a:r>
              <a:rPr lang="da-DK" sz="1600" b="1" dirty="0"/>
              <a:t>PR. 1. JULI 2025</a:t>
            </a:r>
          </a:p>
          <a:p>
            <a:endParaRPr lang="da-DK" sz="1600" b="1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6D6E989-02C8-A903-0FEB-4ED9A724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824" y="1146576"/>
            <a:ext cx="5448663" cy="4156075"/>
          </a:xfrm>
        </p:spPr>
        <p:txBody>
          <a:bodyPr/>
          <a:lstStyle/>
          <a:p>
            <a:r>
              <a:rPr lang="en-US" b="1" dirty="0"/>
              <a:t>NU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DE7C805-933A-E764-0040-C111250B4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7" y="1724025"/>
            <a:ext cx="4136640" cy="381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2863158-86AD-0C8B-6264-4A694BB8A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89877"/>
              </p:ext>
            </p:extLst>
          </p:nvPr>
        </p:nvGraphicFramePr>
        <p:xfrm>
          <a:off x="6262989" y="1672423"/>
          <a:ext cx="2913006" cy="3566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46231">
                  <a:extLst>
                    <a:ext uri="{9D8B030D-6E8A-4147-A177-3AD203B41FA5}">
                      <a16:colId xmlns:a16="http://schemas.microsoft.com/office/drawing/2014/main" val="200339719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263473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da-DK" sz="1200" dirty="0"/>
                    </a:p>
                    <a:p>
                      <a:pPr algn="l"/>
                      <a:r>
                        <a:rPr lang="da-DK" sz="1200" dirty="0"/>
                        <a:t>Kontanthjælp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Kr. mdl. </a:t>
                      </a:r>
                      <a:r>
                        <a:rPr lang="da-DK" sz="800" dirty="0"/>
                        <a:t>(2024-niveau)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9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Mindstesats</a:t>
                      </a:r>
                    </a:p>
                    <a:p>
                      <a:r>
                        <a:rPr lang="da-DK" sz="1200" dirty="0"/>
                        <a:t>til personer, der ikke opfylder opholds- eller beskæftigelseskravet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6.553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 err="1"/>
                        <a:t>Grundsats</a:t>
                      </a:r>
                      <a:endParaRPr lang="da-DK" sz="1200" b="1" dirty="0"/>
                    </a:p>
                    <a:p>
                      <a:r>
                        <a:rPr lang="da-DK" sz="1200" dirty="0"/>
                        <a:t>til personer under 30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6,955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45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Forhøjet sats</a:t>
                      </a:r>
                    </a:p>
                    <a:p>
                      <a:r>
                        <a:rPr lang="da-DK" sz="1200" dirty="0"/>
                        <a:t>til personer, der er fyldt 30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12.064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4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Hjemmeboende sats </a:t>
                      </a:r>
                    </a:p>
                    <a:p>
                      <a:r>
                        <a:rPr lang="da-DK" sz="1200" dirty="0"/>
                        <a:t>til personer under 30 år, der bor hos én eller begge forældre og ikke forsørger eget barn i hjemmet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2.823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07451"/>
                  </a:ext>
                </a:extLst>
              </a:tr>
            </a:tbl>
          </a:graphicData>
        </a:graphic>
      </p:graphicFrame>
      <p:pic>
        <p:nvPicPr>
          <p:cNvPr id="11" name="Billede 10">
            <a:extLst>
              <a:ext uri="{FF2B5EF4-FFF2-40B4-BE49-F238E27FC236}">
                <a16:creationId xmlns:a16="http://schemas.microsoft.com/office/drawing/2014/main" id="{842E7D90-25B5-5C5C-9438-061A87C5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59" y="2560245"/>
            <a:ext cx="4590082" cy="28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330526F-7248-54C2-833C-26CE6FA5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12" y="3392576"/>
            <a:ext cx="3754248" cy="263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58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/>
          <a:p>
            <a:r>
              <a:rPr lang="da-DK" dirty="0"/>
              <a:t>Ny ydelsesstruktur - tillæg</a:t>
            </a:r>
            <a:br>
              <a:rPr lang="da-DK" dirty="0"/>
            </a:br>
            <a:endParaRPr lang="da-DK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AA77001-786D-162F-53C8-2744C1C2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059264"/>
            <a:ext cx="5761038" cy="4176712"/>
          </a:xfrm>
        </p:spPr>
        <p:txBody>
          <a:bodyPr>
            <a:normAutofit/>
          </a:bodyPr>
          <a:lstStyle/>
          <a:p>
            <a:r>
              <a:rPr lang="da-DK" sz="1600" b="1" dirty="0"/>
              <a:t>PR. 1. JULI 2025</a:t>
            </a:r>
          </a:p>
          <a:p>
            <a:endParaRPr lang="da-DK" sz="1600" b="1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6D6E989-02C8-A903-0FEB-4ED9A724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824" y="1146576"/>
            <a:ext cx="5448663" cy="4156075"/>
          </a:xfrm>
        </p:spPr>
        <p:txBody>
          <a:bodyPr/>
          <a:lstStyle/>
          <a:p>
            <a:r>
              <a:rPr lang="en-US" b="1" dirty="0"/>
              <a:t>NU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2863158-86AD-0C8B-6264-4A694BB8A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20843"/>
              </p:ext>
            </p:extLst>
          </p:nvPr>
        </p:nvGraphicFramePr>
        <p:xfrm>
          <a:off x="6262988" y="1672423"/>
          <a:ext cx="3128661" cy="4724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0462">
                  <a:extLst>
                    <a:ext uri="{9D8B030D-6E8A-4147-A177-3AD203B41FA5}">
                      <a16:colId xmlns:a16="http://schemas.microsoft.com/office/drawing/2014/main" val="2003397197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263473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da-DK" sz="1200" dirty="0"/>
                    </a:p>
                    <a:p>
                      <a:pPr algn="l"/>
                      <a:r>
                        <a:rPr lang="da-DK" sz="1200" dirty="0"/>
                        <a:t>Tillæg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Kr. mdl. </a:t>
                      </a:r>
                      <a:r>
                        <a:rPr lang="da-DK" sz="800" dirty="0"/>
                        <a:t>(2024-niveau)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9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Børnetillæg</a:t>
                      </a:r>
                    </a:p>
                    <a:p>
                      <a:r>
                        <a:rPr lang="da-DK" sz="1200" dirty="0"/>
                        <a:t>til personer, der modtager kontanthjælp og har forsørgelsespligt over for ét eller flere børn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2.687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Tillæg</a:t>
                      </a:r>
                    </a:p>
                    <a:p>
                      <a:r>
                        <a:rPr lang="da-DK" sz="1200" dirty="0"/>
                        <a:t>til enlige forsørgere, der modtager kontanthjælp med mindste- eller </a:t>
                      </a:r>
                      <a:r>
                        <a:rPr lang="da-DK" sz="1200" dirty="0" err="1"/>
                        <a:t>grundsats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1.581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45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Tillæg</a:t>
                      </a:r>
                    </a:p>
                    <a:p>
                      <a:r>
                        <a:rPr lang="da-DK" sz="1200" dirty="0"/>
                        <a:t>til enlige personer, der modtager kontanthjælp på grund- eller forhøjet sats, og ikke har forsørgelsespligt over for børn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1.054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4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dirty="0"/>
                        <a:t>Særligt ungetillæg</a:t>
                      </a:r>
                    </a:p>
                    <a:p>
                      <a:r>
                        <a:rPr lang="da-DK" sz="1200" dirty="0"/>
                        <a:t>til personer under 30 år, der modtager kontanthjælp på grund- eller hjemmeboende sats, og er vurderet aktivitetsparate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1.000</a:t>
                      </a:r>
                    </a:p>
                    <a:p>
                      <a:pPr algn="r"/>
                      <a:endParaRPr lang="da-DK" sz="1200" dirty="0"/>
                    </a:p>
                    <a:p>
                      <a:pPr algn="r"/>
                      <a:r>
                        <a:rPr lang="da-DK" sz="1200" dirty="0"/>
                        <a:t>2.500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07451"/>
                  </a:ext>
                </a:extLst>
              </a:tr>
            </a:tbl>
          </a:graphicData>
        </a:graphic>
      </p:graphicFrame>
      <p:pic>
        <p:nvPicPr>
          <p:cNvPr id="10" name="Billede 9">
            <a:extLst>
              <a:ext uri="{FF2B5EF4-FFF2-40B4-BE49-F238E27FC236}">
                <a16:creationId xmlns:a16="http://schemas.microsoft.com/office/drawing/2014/main" id="{E45E3280-6913-0691-56F6-F860BE92B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3" y="2000656"/>
            <a:ext cx="5072063" cy="13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3267530-C908-3259-A518-3246A6ADF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91" y="2930653"/>
            <a:ext cx="4851219" cy="192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61D5088F-DFC9-D6C5-A3F0-57BDDD3EFE66}"/>
              </a:ext>
            </a:extLst>
          </p:cNvPr>
          <p:cNvSpPr/>
          <p:nvPr/>
        </p:nvSpPr>
        <p:spPr>
          <a:xfrm>
            <a:off x="9558637" y="4740765"/>
            <a:ext cx="2370197" cy="153352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1200" b="1" dirty="0"/>
              <a:t>Særligt tilpasningstillæg</a:t>
            </a:r>
          </a:p>
          <a:p>
            <a:r>
              <a:rPr lang="da-DK" sz="1200" dirty="0"/>
              <a:t>frem til 30/6-2027 </a:t>
            </a:r>
          </a:p>
          <a:p>
            <a:r>
              <a:rPr lang="da-DK" sz="1200" dirty="0"/>
              <a:t>til unge under 30 år, der har modtaget aktivitetstillæg eller forhøjet ydelse </a:t>
            </a:r>
            <a:r>
              <a:rPr lang="da-DK" sz="1200" dirty="0" err="1"/>
              <a:t>p.g.a</a:t>
            </a:r>
            <a:r>
              <a:rPr lang="da-DK" sz="1200" dirty="0"/>
              <a:t>. psykisk lidelse</a:t>
            </a:r>
          </a:p>
          <a:p>
            <a:pPr algn="r"/>
            <a:r>
              <a:rPr lang="da-DK" sz="1200" dirty="0"/>
              <a:t>2.000 kr.</a:t>
            </a:r>
          </a:p>
        </p:txBody>
      </p:sp>
    </p:spTree>
    <p:extLst>
      <p:ext uri="{BB962C8B-B14F-4D97-AF65-F5344CB8AC3E}">
        <p14:creationId xmlns:p14="http://schemas.microsoft.com/office/powerpoint/2010/main" val="28851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Fradrag for indtægter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CC35AA-0683-A584-EEF5-0579A8C415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05225" y="1277938"/>
            <a:ext cx="5654775" cy="4672012"/>
          </a:xfrm>
        </p:spPr>
        <p:txBody>
          <a:bodyPr/>
          <a:lstStyle/>
          <a:p>
            <a:r>
              <a:rPr lang="da-DK" sz="1400" b="1" dirty="0"/>
              <a:t>FRIBELØB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Personer der modtager kontanthjælp på forhøjet sats kan tjene op til 2.500 kr. pr. måned uden at blive fratrukket i kontanthjælpen</a:t>
            </a:r>
          </a:p>
          <a:p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Personer der modtager kontanthjælp på mindste- og </a:t>
            </a:r>
            <a:r>
              <a:rPr lang="da-DK" sz="1400" dirty="0" err="1"/>
              <a:t>grundsats</a:t>
            </a:r>
            <a:r>
              <a:rPr lang="da-DK" sz="1400" dirty="0"/>
              <a:t> kan tjene op til 5.000 kr. pr. måned uden at blive fratrukket i kontanthjælpen</a:t>
            </a:r>
          </a:p>
          <a:p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Elever på STU kan tjene op til 28.705 kr. pr. år uden at blive fratrukket i kontanthjælpen</a:t>
            </a:r>
          </a:p>
          <a:p>
            <a:endParaRPr lang="da-DK" sz="1400" dirty="0"/>
          </a:p>
          <a:p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36300" y="6273800"/>
            <a:ext cx="11557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900" y="6273800"/>
            <a:ext cx="419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FFEB546-F161-CBDD-36B3-42FD9515D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45" y="1277937"/>
            <a:ext cx="2662962" cy="450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58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/>
          <a:p>
            <a:r>
              <a:rPr lang="da-DK" dirty="0"/>
              <a:t>Ny ydelsesstruktur – eksempler</a:t>
            </a:r>
            <a:endParaRPr lang="da-DK" dirty="0">
              <a:latin typeface="+mn-lt"/>
            </a:endParaRP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AA77001-786D-162F-53C8-2744C1C2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30363"/>
            <a:ext cx="5761038" cy="4176712"/>
          </a:xfrm>
        </p:spPr>
        <p:txBody>
          <a:bodyPr/>
          <a:lstStyle/>
          <a:p>
            <a:endParaRPr lang="da-DK" dirty="0"/>
          </a:p>
          <a:p>
            <a:r>
              <a:rPr lang="da-DK"/>
              <a:t>Hanne, 27 år, bor med samlever, vurderet uddannelsesparat</a:t>
            </a:r>
            <a:endParaRPr lang="da-DK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6D6E989-02C8-A903-0FEB-4ED9A724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793874"/>
            <a:ext cx="5448663" cy="4156075"/>
          </a:xfrm>
        </p:spPr>
        <p:txBody>
          <a:bodyPr/>
          <a:lstStyle/>
          <a:p>
            <a:endParaRPr lang="da-DK" sz="1400" dirty="0">
              <a:latin typeface="+mn-lt"/>
            </a:endParaRPr>
          </a:p>
          <a:p>
            <a:r>
              <a:rPr lang="da-DK" sz="1400" dirty="0">
                <a:latin typeface="+mn-lt"/>
              </a:rPr>
              <a:t>Mark 24 år, enlig i egen lejlighed, vurderet aktivitetsparat</a:t>
            </a:r>
            <a:endParaRPr lang="en-US" sz="1400" dirty="0"/>
          </a:p>
          <a:p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28DF0CC-EC91-A057-653D-9FEEA3D6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41031"/>
              </p:ext>
            </p:extLst>
          </p:nvPr>
        </p:nvGraphicFramePr>
        <p:xfrm>
          <a:off x="441488" y="2567516"/>
          <a:ext cx="5364000" cy="251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2724664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684817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377921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3563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Fra 1. juli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Uddannelseshjælp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6.754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Kontanthjælp- </a:t>
                      </a:r>
                      <a:r>
                        <a:rPr lang="da-DK" sz="1400" dirty="0" err="1"/>
                        <a:t>grundsats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6.955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Aktivitetstillæg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1.191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Tillæg til enlige, ikke forsørgere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1.054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Særligt ungetillæg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8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I alt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7.945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9.009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+ 1.064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37617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9327164-F554-23AD-1C50-6A697ECD2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95699"/>
              </p:ext>
            </p:extLst>
          </p:nvPr>
        </p:nvGraphicFramePr>
        <p:xfrm>
          <a:off x="6245210" y="2567516"/>
          <a:ext cx="5364000" cy="2372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2724664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684817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377921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3563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Fra 1. juli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/>
                        <a:t>Uddannelseshjæp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6.754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Kontanthjælp- forhøjet sats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12.064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/>
                        <a:t>Ingen tillæg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Ingen tillæg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8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I alt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6.754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12.064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+ 5.310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0183"/>
                  </a:ext>
                </a:extLst>
              </a:tr>
            </a:tbl>
          </a:graphicData>
        </a:graphic>
      </p:graphicFrame>
      <p:sp>
        <p:nvSpPr>
          <p:cNvPr id="5" name="Tankeboble: sky 4">
            <a:extLst>
              <a:ext uri="{FF2B5EF4-FFF2-40B4-BE49-F238E27FC236}">
                <a16:creationId xmlns:a16="http://schemas.microsoft.com/office/drawing/2014/main" id="{19B8BB57-C2AC-8D3A-5C84-41518C66FE0C}"/>
              </a:ext>
            </a:extLst>
          </p:cNvPr>
          <p:cNvSpPr/>
          <p:nvPr/>
        </p:nvSpPr>
        <p:spPr>
          <a:xfrm>
            <a:off x="8522569" y="5179813"/>
            <a:ext cx="3185855" cy="1345023"/>
          </a:xfrm>
          <a:prstGeom prst="cloudCallout">
            <a:avLst>
              <a:gd name="adj1" fmla="val 26007"/>
              <a:gd name="adj2" fmla="val -19952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/>
              <a:t>Hanne har haft 2</a:t>
            </a:r>
            <a:r>
              <a:rPr lang="da-DK" sz="1200" dirty="0"/>
              <a:t>½ års </a:t>
            </a:r>
            <a:r>
              <a:rPr lang="da-DK" sz="1200" dirty="0" err="1"/>
              <a:t>ustøttet</a:t>
            </a:r>
            <a:r>
              <a:rPr lang="da-DK" sz="1200" dirty="0"/>
              <a:t> arbejde indenfor de sidste 10 år</a:t>
            </a:r>
            <a:r>
              <a:rPr lang="da-DK" sz="1200"/>
              <a:t>, hvilket gør, at hun går fra grundsats til forhøjet sats.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405001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/>
          <a:p>
            <a:r>
              <a:rPr lang="da-DK" dirty="0"/>
              <a:t>Ny ydelsesstruktur – eksempler</a:t>
            </a:r>
            <a:endParaRPr lang="da-DK" dirty="0">
              <a:latin typeface="+mn-lt"/>
            </a:endParaRP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AA77001-786D-162F-53C8-2744C1C2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30363"/>
            <a:ext cx="5761038" cy="4176712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Julie 28 år, enlig forsørger til et barn, vurderet uddannelsesparat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6D6E989-02C8-A903-0FEB-4ED9A724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793874"/>
            <a:ext cx="5448663" cy="4156075"/>
          </a:xfrm>
        </p:spPr>
        <p:txBody>
          <a:bodyPr/>
          <a:lstStyle/>
          <a:p>
            <a:endParaRPr lang="da-DK" sz="1400" dirty="0">
              <a:latin typeface="+mn-lt"/>
            </a:endParaRPr>
          </a:p>
          <a:p>
            <a:r>
              <a:rPr lang="da-DK" sz="1400"/>
              <a:t>Jens</a:t>
            </a:r>
            <a:r>
              <a:rPr lang="da-DK" sz="1400">
                <a:latin typeface="+mn-lt"/>
              </a:rPr>
              <a:t>, 38 </a:t>
            </a:r>
            <a:r>
              <a:rPr lang="da-DK" sz="1400" dirty="0">
                <a:latin typeface="+mn-lt"/>
              </a:rPr>
              <a:t>år, </a:t>
            </a:r>
            <a:r>
              <a:rPr lang="da-DK" sz="1400">
                <a:latin typeface="+mn-lt"/>
              </a:rPr>
              <a:t>bor alene, vurderet jobparat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28DF0CC-EC91-A057-653D-9FEEA3D6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77259"/>
              </p:ext>
            </p:extLst>
          </p:nvPr>
        </p:nvGraphicFramePr>
        <p:xfrm>
          <a:off x="441488" y="2567516"/>
          <a:ext cx="5364000" cy="2372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2724664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684817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377921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3563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Fra 1. juli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/>
                        <a:t>Kontanthjælp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12.326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Kontanthjælp </a:t>
                      </a:r>
                      <a:r>
                        <a:rPr lang="da-DK" sz="1400"/>
                        <a:t>– Forhøjet sats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12.064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Ingen tillæg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Enlig tillæg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1.054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8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I alt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12.326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/>
                        <a:t>13.118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>
                          <a:solidFill>
                            <a:srgbClr val="00B050"/>
                          </a:solidFill>
                        </a:rPr>
                        <a:t>+792</a:t>
                      </a:r>
                      <a:endParaRPr lang="da-DK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37617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9327164-F554-23AD-1C50-6A697ECD22B1}"/>
              </a:ext>
            </a:extLst>
          </p:cNvPr>
          <p:cNvGraphicFramePr>
            <a:graphicFrameLocks noGrp="1"/>
          </p:cNvGraphicFramePr>
          <p:nvPr/>
        </p:nvGraphicFramePr>
        <p:xfrm>
          <a:off x="6245210" y="2567516"/>
          <a:ext cx="5364000" cy="251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2724664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684817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377921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3563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dirty="0"/>
                        <a:t>Fra 1. juli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Uddannelseshjælp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13.509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Kontanthjælp- </a:t>
                      </a:r>
                      <a:r>
                        <a:rPr lang="da-DK" sz="1400" dirty="0" err="1"/>
                        <a:t>grundsats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6.955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Børnetillæg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2.687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Tillæg til enlige, forsørger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1.581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8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I alt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13.509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/>
                        <a:t>11.223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rgbClr val="FF0000"/>
                          </a:solidFill>
                        </a:rPr>
                        <a:t>-2.286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0183"/>
                  </a:ext>
                </a:extLst>
              </a:tr>
            </a:tbl>
          </a:graphicData>
        </a:graphic>
      </p:graphicFrame>
      <p:sp>
        <p:nvSpPr>
          <p:cNvPr id="9" name="Tankeboble: sky 8">
            <a:extLst>
              <a:ext uri="{FF2B5EF4-FFF2-40B4-BE49-F238E27FC236}">
                <a16:creationId xmlns:a16="http://schemas.microsoft.com/office/drawing/2014/main" id="{6991040B-CDC1-B59E-164B-9B5C06DE4AC0}"/>
              </a:ext>
            </a:extLst>
          </p:cNvPr>
          <p:cNvSpPr/>
          <p:nvPr/>
        </p:nvSpPr>
        <p:spPr>
          <a:xfrm>
            <a:off x="8086724" y="113772"/>
            <a:ext cx="3522485" cy="1680101"/>
          </a:xfrm>
          <a:prstGeom prst="cloudCallout">
            <a:avLst>
              <a:gd name="adj1" fmla="val 25712"/>
              <a:gd name="adj2" fmla="val 73521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Havde Julie været aktivitetsparat, ville hun også få det særlige </a:t>
            </a:r>
            <a:r>
              <a:rPr lang="da-DK" sz="1200" dirty="0" err="1"/>
              <a:t>ungetilæg</a:t>
            </a:r>
            <a:r>
              <a:rPr lang="da-DK" sz="1200" dirty="0"/>
              <a:t> på 2.500 pr. måned og det midlertidige tilpasningstillæg på 2.000 kr.</a:t>
            </a:r>
          </a:p>
        </p:txBody>
      </p:sp>
      <p:sp>
        <p:nvSpPr>
          <p:cNvPr id="11" name="Tankeboble: sky 10">
            <a:extLst>
              <a:ext uri="{FF2B5EF4-FFF2-40B4-BE49-F238E27FC236}">
                <a16:creationId xmlns:a16="http://schemas.microsoft.com/office/drawing/2014/main" id="{9B3B514C-7CD4-46CA-3148-F838D01FC39B}"/>
              </a:ext>
            </a:extLst>
          </p:cNvPr>
          <p:cNvSpPr/>
          <p:nvPr/>
        </p:nvSpPr>
        <p:spPr>
          <a:xfrm>
            <a:off x="8522569" y="5179813"/>
            <a:ext cx="3185855" cy="1345023"/>
          </a:xfrm>
          <a:prstGeom prst="cloudCallout">
            <a:avLst>
              <a:gd name="adj1" fmla="val 26007"/>
              <a:gd name="adj2" fmla="val -19952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Havde Julie haft 2½ års </a:t>
            </a:r>
            <a:r>
              <a:rPr lang="da-DK" sz="1200" dirty="0" err="1"/>
              <a:t>ustøttet</a:t>
            </a:r>
            <a:r>
              <a:rPr lang="da-DK" sz="1200" dirty="0"/>
              <a:t> arbejde indenfor de sidste 10 år, ville hun være berettiget til forhøjet sats,  12.064 kr. </a:t>
            </a:r>
          </a:p>
        </p:txBody>
      </p:sp>
      <p:sp>
        <p:nvSpPr>
          <p:cNvPr id="10" name="Tankeboble: sky 9">
            <a:extLst>
              <a:ext uri="{FF2B5EF4-FFF2-40B4-BE49-F238E27FC236}">
                <a16:creationId xmlns:a16="http://schemas.microsoft.com/office/drawing/2014/main" id="{83413FC5-FFC2-3EB3-E9C6-20E10D6C5499}"/>
              </a:ext>
            </a:extLst>
          </p:cNvPr>
          <p:cNvSpPr/>
          <p:nvPr/>
        </p:nvSpPr>
        <p:spPr>
          <a:xfrm>
            <a:off x="5739705" y="5284391"/>
            <a:ext cx="2782864" cy="1470422"/>
          </a:xfrm>
          <a:prstGeom prst="cloudCallout">
            <a:avLst>
              <a:gd name="adj1" fmla="val 137586"/>
              <a:gd name="adj2" fmla="val -101850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Julie har mulighed for at tjene 5.000 kr. pr. måned, uden at de fradrages i kontanthjælpen</a:t>
            </a:r>
          </a:p>
        </p:txBody>
      </p:sp>
    </p:spTree>
    <p:extLst>
      <p:ext uri="{BB962C8B-B14F-4D97-AF65-F5344CB8AC3E}">
        <p14:creationId xmlns:p14="http://schemas.microsoft.com/office/powerpoint/2010/main" val="346310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Øvrige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07E972-FDD7-1DEF-E3B2-96B913EF6E6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42999" y="1793874"/>
            <a:ext cx="8217001" cy="4156075"/>
          </a:xfrm>
        </p:spPr>
        <p:txBody>
          <a:bodyPr>
            <a:normAutofit fontScale="85000" lnSpcReduction="10000"/>
          </a:bodyPr>
          <a:lstStyle/>
          <a:p>
            <a:r>
              <a:rPr lang="da-DK" b="1" dirty="0"/>
              <a:t>Fritidstillæg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450 kr. pr. måned pr barn – op til tre børn, </a:t>
            </a:r>
            <a:r>
              <a:rPr lang="da-DK" b="1" i="1" dirty="0"/>
              <a:t>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113 kr. pr. måned pr. barn til personer, der modtager tillæg som enlig forsørger</a:t>
            </a:r>
          </a:p>
          <a:p>
            <a:r>
              <a:rPr lang="da-DK" b="1" dirty="0"/>
              <a:t>Tandbehandling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100% tilskud til udgifter, der overstiger egenbetaling på 600 kr., til personer, der er på offentlig ydelse, under en given beløbsgrænse </a:t>
            </a:r>
            <a:r>
              <a:rPr lang="da-DK" sz="900" dirty="0"/>
              <a:t>(ydelsesafhængig)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65% tilskud til udgifter, der overstiger egenbetaling på 600 kr., til personer, der er på offentlig ydelse, over en given beløbsgrænse</a:t>
            </a:r>
          </a:p>
          <a:p>
            <a:r>
              <a:rPr lang="da-DK" b="1" dirty="0"/>
              <a:t>Medicintilskud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100% til personer, der har modtaget kontanthjælp i 12 ud af 18 måneder, og disses egne børn under 18 år fra det tidspunkt, hvor forælderen modtager kontanthjælp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36300" y="6273800"/>
            <a:ext cx="11557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900" y="6273800"/>
            <a:ext cx="419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pic>
        <p:nvPicPr>
          <p:cNvPr id="6" name="Grafik 5" descr="Gymnast: Ringe kontur">
            <a:extLst>
              <a:ext uri="{FF2B5EF4-FFF2-40B4-BE49-F238E27FC236}">
                <a16:creationId xmlns:a16="http://schemas.microsoft.com/office/drawing/2014/main" id="{35607713-EAE6-60EB-6DC1-406BBD988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033" y="1885950"/>
            <a:ext cx="576000" cy="576000"/>
          </a:xfrm>
          <a:prstGeom prst="rect">
            <a:avLst/>
          </a:prstGeom>
        </p:spPr>
      </p:pic>
      <p:pic>
        <p:nvPicPr>
          <p:cNvPr id="11" name="Grafik 10" descr="Tand kontur">
            <a:extLst>
              <a:ext uri="{FF2B5EF4-FFF2-40B4-BE49-F238E27FC236}">
                <a16:creationId xmlns:a16="http://schemas.microsoft.com/office/drawing/2014/main" id="{51A4B6C7-610E-7062-5A7F-625712DF7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745" y="3296289"/>
            <a:ext cx="576000" cy="576000"/>
          </a:xfrm>
          <a:prstGeom prst="rect">
            <a:avLst/>
          </a:prstGeom>
        </p:spPr>
      </p:pic>
      <p:pic>
        <p:nvPicPr>
          <p:cNvPr id="13" name="Grafik 12" descr="Medicin kontur">
            <a:extLst>
              <a:ext uri="{FF2B5EF4-FFF2-40B4-BE49-F238E27FC236}">
                <a16:creationId xmlns:a16="http://schemas.microsoft.com/office/drawing/2014/main" id="{5D95B9BF-3BFB-9167-2BAE-881FB9FD6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745" y="4717431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0CE6A5-58A3-4330-6B5B-CD8F69EA2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66DE86-6747-2CB8-C6A3-E94CB0A0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38FE38-525B-AB3D-B186-9230B09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Øvrige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07E972-FDD7-1DEF-E3B2-96B913EF6E6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42999" y="1446811"/>
            <a:ext cx="8217001" cy="4477739"/>
          </a:xfrm>
        </p:spPr>
        <p:txBody>
          <a:bodyPr>
            <a:normAutofit/>
          </a:bodyPr>
          <a:lstStyle/>
          <a:p>
            <a:r>
              <a:rPr lang="da-DK" sz="1400" b="1" dirty="0"/>
              <a:t>Formuegrænser hæves</a:t>
            </a:r>
          </a:p>
          <a:p>
            <a:r>
              <a:rPr lang="da-DK" sz="1400" dirty="0"/>
              <a:t>10.000 kr. -&gt; 15.000 for enlige</a:t>
            </a:r>
          </a:p>
          <a:p>
            <a:r>
              <a:rPr lang="da-DK" sz="1400" dirty="0"/>
              <a:t>20.000 kr. -&gt; 30.000 for ægtepar</a:t>
            </a:r>
          </a:p>
          <a:p>
            <a:pPr>
              <a:spcBef>
                <a:spcPts val="600"/>
              </a:spcBef>
            </a:pPr>
            <a:endParaRPr lang="da-DK" sz="1400" dirty="0"/>
          </a:p>
          <a:p>
            <a:pPr>
              <a:spcBef>
                <a:spcPts val="600"/>
              </a:spcBef>
            </a:pPr>
            <a:r>
              <a:rPr lang="da-DK" sz="1400" b="1" dirty="0"/>
              <a:t>Ferie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En person, der har modtaget kontanthjælp i 12 sammenhængende måneder har ret til op til 4 ugers ferie. Ferien skal afholdes indenfor de følgende 12 måneder, og en ferieperiode må højst vare 2 uger</a:t>
            </a:r>
          </a:p>
          <a:p>
            <a:pPr>
              <a:spcBef>
                <a:spcPts val="600"/>
              </a:spcBef>
            </a:pPr>
            <a:endParaRPr lang="da-DK" sz="1400" dirty="0"/>
          </a:p>
          <a:p>
            <a:pPr>
              <a:spcBef>
                <a:spcPts val="600"/>
              </a:spcBef>
            </a:pPr>
            <a:r>
              <a:rPr lang="da-DK" sz="1400" b="1" dirty="0"/>
              <a:t>Bestemmelser, der afskaffes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Særligt støtte til høje boligudgifter til personer, der modtager kontanthjælp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225 timers reglen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Kontanthjælpsloftet. </a:t>
            </a:r>
            <a:r>
              <a:rPr lang="da-DK" sz="1000" dirty="0"/>
              <a:t>Der indføres et boligstøtteloft i stedet -&gt;Udbetaling Danmark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94673-885F-DE49-AA79-7058FF4E981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36300" y="6273800"/>
            <a:ext cx="11557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11. december 2024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9DCDB5-5D89-6D4E-AF2B-490973A50B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900" y="6273800"/>
            <a:ext cx="419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F60390-4AFD-BB0C-F8FC-669F6E6C99F1}"/>
              </a:ext>
            </a:extLst>
          </p:cNvPr>
          <p:cNvSpPr txBox="1"/>
          <p:nvPr/>
        </p:nvSpPr>
        <p:spPr>
          <a:xfrm>
            <a:off x="5514975" y="610799"/>
            <a:ext cx="5806898" cy="582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600" dirty="0"/>
          </a:p>
        </p:txBody>
      </p:sp>
      <p:pic>
        <p:nvPicPr>
          <p:cNvPr id="11" name="Grafik 10" descr="Strandparasol med massiv udfyldning">
            <a:extLst>
              <a:ext uri="{FF2B5EF4-FFF2-40B4-BE49-F238E27FC236}">
                <a16:creationId xmlns:a16="http://schemas.microsoft.com/office/drawing/2014/main" id="{E5A1E5D8-10CA-9022-7A05-66570EA04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722" y="2756156"/>
            <a:ext cx="576000" cy="576000"/>
          </a:xfrm>
          <a:prstGeom prst="rect">
            <a:avLst/>
          </a:prstGeom>
        </p:spPr>
      </p:pic>
      <p:pic>
        <p:nvPicPr>
          <p:cNvPr id="13" name="Grafik 12" descr="Mønter med massiv udfyldning">
            <a:extLst>
              <a:ext uri="{FF2B5EF4-FFF2-40B4-BE49-F238E27FC236}">
                <a16:creationId xmlns:a16="http://schemas.microsoft.com/office/drawing/2014/main" id="{D81865D1-CA83-E2FA-FDE4-4C2BA5046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22" y="1400765"/>
            <a:ext cx="576000" cy="576000"/>
          </a:xfrm>
          <a:prstGeom prst="rect">
            <a:avLst/>
          </a:prstGeom>
        </p:spPr>
      </p:pic>
      <p:pic>
        <p:nvPicPr>
          <p:cNvPr id="17" name="Grafik 16" descr="Smid ikke affald med massiv udfyldning">
            <a:extLst>
              <a:ext uri="{FF2B5EF4-FFF2-40B4-BE49-F238E27FC236}">
                <a16:creationId xmlns:a16="http://schemas.microsoft.com/office/drawing/2014/main" id="{FD6E12C4-F3D7-0040-0E95-FC29A84CF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722" y="4457110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derslev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66CC"/>
      </a:accent1>
      <a:accent2>
        <a:srgbClr val="FAA749"/>
      </a:accent2>
      <a:accent3>
        <a:srgbClr val="007167"/>
      </a:accent3>
      <a:accent4>
        <a:srgbClr val="B21D4B"/>
      </a:accent4>
      <a:accent5>
        <a:srgbClr val="0099FF"/>
      </a:accent5>
      <a:accent6>
        <a:srgbClr val="00CC66"/>
      </a:accent6>
      <a:hlink>
        <a:srgbClr val="0563C1"/>
      </a:hlink>
      <a:folHlink>
        <a:srgbClr val="954F72"/>
      </a:folHlink>
    </a:clrScheme>
    <a:fontScheme name="Ralewey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327BB92-F6B5-6A43-9CEB-5D1B08125E7C}" vid="{1FBE0634-3F26-2147-9CC0-BCE332BA2A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1318</TotalTime>
  <Words>1248</Words>
  <Application>Microsoft Office PowerPoint</Application>
  <PresentationFormat>Widescreen</PresentationFormat>
  <Paragraphs>237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Raleway</vt:lpstr>
      <vt:lpstr>Raleway ExtraBold</vt:lpstr>
      <vt:lpstr>Wingdings</vt:lpstr>
      <vt:lpstr>Office Theme</vt:lpstr>
      <vt:lpstr>Reform af kontanthjælpssystem</vt:lpstr>
      <vt:lpstr>Ny ydelsesstruktur – ydelser </vt:lpstr>
      <vt:lpstr>Ny ydelsesstruktur - satser </vt:lpstr>
      <vt:lpstr>Ny ydelsesstruktur - tillæg </vt:lpstr>
      <vt:lpstr>Fradrag for indtægter </vt:lpstr>
      <vt:lpstr>Ny ydelsesstruktur – eksempler</vt:lpstr>
      <vt:lpstr>Ny ydelsesstruktur – eksempler</vt:lpstr>
      <vt:lpstr>Øvrige </vt:lpstr>
      <vt:lpstr>Øvrige </vt:lpstr>
      <vt:lpstr>Øvrige – beskæftigelseskravet udvides</vt:lpstr>
      <vt:lpstr>Kobling til arbejdspligten</vt:lpstr>
      <vt:lpstr>Tidslinje over forløb hos os</vt:lpstr>
      <vt:lpstr>Hvad kan I gøre?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B</dc:creator>
  <cp:lastModifiedBy>René Thielsen</cp:lastModifiedBy>
  <cp:revision>15</cp:revision>
  <cp:lastPrinted>2021-02-11T13:09:36Z</cp:lastPrinted>
  <dcterms:created xsi:type="dcterms:W3CDTF">2021-02-11T12:41:46Z</dcterms:created>
  <dcterms:modified xsi:type="dcterms:W3CDTF">2024-12-11T14:16:31Z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83ca8c56-9fdc-4b41-a2ce-613555ab4736</vt:lpwstr>
  </property>
</Properties>
</file>